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50"/>
  </p:notesMasterIdLst>
  <p:handoutMasterIdLst>
    <p:handoutMasterId r:id="rId51"/>
  </p:handoutMasterIdLst>
  <p:sldIdLst>
    <p:sldId id="256" r:id="rId5"/>
    <p:sldId id="257" r:id="rId6"/>
    <p:sldId id="258" r:id="rId7"/>
    <p:sldId id="261" r:id="rId8"/>
    <p:sldId id="263" r:id="rId9"/>
    <p:sldId id="309" r:id="rId10"/>
    <p:sldId id="262" r:id="rId11"/>
    <p:sldId id="264" r:id="rId12"/>
    <p:sldId id="274" r:id="rId13"/>
    <p:sldId id="275" r:id="rId14"/>
    <p:sldId id="276" r:id="rId15"/>
    <p:sldId id="265"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301" r:id="rId38"/>
    <p:sldId id="302" r:id="rId39"/>
    <p:sldId id="303" r:id="rId40"/>
    <p:sldId id="304" r:id="rId41"/>
    <p:sldId id="298" r:id="rId42"/>
    <p:sldId id="299" r:id="rId43"/>
    <p:sldId id="300" r:id="rId44"/>
    <p:sldId id="305" r:id="rId45"/>
    <p:sldId id="306" r:id="rId46"/>
    <p:sldId id="307" r:id="rId47"/>
    <p:sldId id="308" r:id="rId48"/>
    <p:sldId id="310"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33"/>
    <a:srgbClr val="659A2A"/>
    <a:srgbClr val="F355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71" autoAdjust="0"/>
    <p:restoredTop sz="94713" autoAdjust="0"/>
  </p:normalViewPr>
  <p:slideViewPr>
    <p:cSldViewPr snapToGrid="0">
      <p:cViewPr varScale="1">
        <p:scale>
          <a:sx n="74" d="100"/>
          <a:sy n="74" d="100"/>
        </p:scale>
        <p:origin x="444" y="60"/>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269538-BFC5-48BB-BEA1-D7AF1F385FD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D51337A-31FA-4717-B2BF-9243F96D2B9B}">
      <dgm:prSet phldrT="[Text]"/>
      <dgm:spPr/>
      <dgm:t>
        <a:bodyPr/>
        <a:lstStyle/>
        <a:p>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What is the problem?</a:t>
          </a:r>
        </a:p>
      </dgm:t>
    </dgm:pt>
    <dgm:pt modelId="{A9294D65-F371-46C8-A624-E557E9DF1A30}" type="parTrans" cxnId="{9E6BB655-7FE4-4F8D-B1D2-F885E60B8754}">
      <dgm:prSet/>
      <dgm:spPr/>
      <dgm:t>
        <a:bodyPr/>
        <a:lstStyle/>
        <a:p>
          <a:endParaRPr lang="en-US"/>
        </a:p>
      </dgm:t>
    </dgm:pt>
    <dgm:pt modelId="{6799645E-F42F-43D8-B2EA-A1377D84D0B3}" type="sibTrans" cxnId="{9E6BB655-7FE4-4F8D-B1D2-F885E60B8754}">
      <dgm:prSet/>
      <dgm:spPr/>
      <dgm:t>
        <a:bodyPr/>
        <a:lstStyle/>
        <a:p>
          <a:endParaRPr lang="en-US"/>
        </a:p>
      </dgm:t>
    </dgm:pt>
    <dgm:pt modelId="{E40970FA-9468-4353-8343-FE5E2BEBB8B0}">
      <dgm:prSet phldrT="[Text]" custT="1"/>
      <dgm:spPr/>
      <dgm:t>
        <a:bodyPr/>
        <a:lstStyle/>
        <a:p>
          <a:r>
            <a:rPr lang="en-US" sz="2400" dirty="0">
              <a:latin typeface="Tahoma" panose="020B0604030504040204" pitchFamily="34" charset="0"/>
              <a:ea typeface="Tahoma" panose="020B0604030504040204" pitchFamily="34" charset="0"/>
              <a:cs typeface="Tahoma" panose="020B0604030504040204" pitchFamily="34" charset="0"/>
            </a:rPr>
            <a:t>Reporting and resolving complains, or any </a:t>
          </a:r>
          <a:r>
            <a:rPr lang="en-US" sz="2400" baseline="0" dirty="0">
              <a:latin typeface="Tahoma" panose="020B0604030504040204" pitchFamily="34" charset="0"/>
              <a:ea typeface="Tahoma" panose="020B0604030504040204" pitchFamily="34" charset="0"/>
              <a:cs typeface="Tahoma" panose="020B0604030504040204" pitchFamily="34" charset="0"/>
            </a:rPr>
            <a:t>query by the students at the institute systematically.</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85FA6A33-9FA9-4134-A6A3-A5D4748A1779}" type="parTrans" cxnId="{A316347C-9D1A-43C6-BE2B-DC184440E1C9}">
      <dgm:prSet/>
      <dgm:spPr/>
      <dgm:t>
        <a:bodyPr/>
        <a:lstStyle/>
        <a:p>
          <a:endParaRPr lang="en-US"/>
        </a:p>
      </dgm:t>
    </dgm:pt>
    <dgm:pt modelId="{04FF68DF-CF36-4D12-9ECE-A3519B0AC88A}" type="sibTrans" cxnId="{A316347C-9D1A-43C6-BE2B-DC184440E1C9}">
      <dgm:prSet/>
      <dgm:spPr/>
      <dgm:t>
        <a:bodyPr/>
        <a:lstStyle/>
        <a:p>
          <a:endParaRPr lang="en-US"/>
        </a:p>
      </dgm:t>
    </dgm:pt>
    <dgm:pt modelId="{A7F7584C-6CC5-40A2-9566-2842A5DEA97A}">
      <dgm:prSet phldrT="[Text]"/>
      <dgm:spPr/>
      <dgm:t>
        <a:bodyPr/>
        <a:lstStyle/>
        <a:p>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Target audience students?</a:t>
          </a:r>
        </a:p>
      </dgm:t>
    </dgm:pt>
    <dgm:pt modelId="{581272CD-5908-4C17-8E9B-8BF6DCE43C3E}" type="parTrans" cxnId="{F68422C1-CD34-4DED-AA4B-85EFFF4FE933}">
      <dgm:prSet/>
      <dgm:spPr/>
      <dgm:t>
        <a:bodyPr/>
        <a:lstStyle/>
        <a:p>
          <a:endParaRPr lang="en-US"/>
        </a:p>
      </dgm:t>
    </dgm:pt>
    <dgm:pt modelId="{C41ED6A4-512C-48AB-901D-671B73446005}" type="sibTrans" cxnId="{F68422C1-CD34-4DED-AA4B-85EFFF4FE933}">
      <dgm:prSet/>
      <dgm:spPr/>
      <dgm:t>
        <a:bodyPr/>
        <a:lstStyle/>
        <a:p>
          <a:endParaRPr lang="en-US"/>
        </a:p>
      </dgm:t>
    </dgm:pt>
    <dgm:pt modelId="{9D8DAFB6-C744-4BD6-B757-393BF647EBB6}">
      <dgm:prSet phldrT="[Text]" custT="1"/>
      <dgm:spPr/>
      <dgm:t>
        <a:bodyPr/>
        <a:lstStyle/>
        <a:p>
          <a:r>
            <a:rPr lang="en-US" sz="2400" dirty="0">
              <a:latin typeface="Tahoma" panose="020B0604030504040204" pitchFamily="34" charset="0"/>
              <a:ea typeface="Tahoma" panose="020B0604030504040204" pitchFamily="34" charset="0"/>
              <a:cs typeface="Tahoma" panose="020B0604030504040204" pitchFamily="34" charset="0"/>
            </a:rPr>
            <a:t>Students at RGIPT</a:t>
          </a:r>
        </a:p>
      </dgm:t>
    </dgm:pt>
    <dgm:pt modelId="{17C1C47E-8D1A-404A-B227-B017391CB5F6}" type="parTrans" cxnId="{56052809-46E4-4445-B520-94004C28BB9D}">
      <dgm:prSet/>
      <dgm:spPr/>
      <dgm:t>
        <a:bodyPr/>
        <a:lstStyle/>
        <a:p>
          <a:endParaRPr lang="en-US"/>
        </a:p>
      </dgm:t>
    </dgm:pt>
    <dgm:pt modelId="{C9B44773-68B1-427B-B9CA-0AEA186B621E}" type="sibTrans" cxnId="{56052809-46E4-4445-B520-94004C28BB9D}">
      <dgm:prSet/>
      <dgm:spPr/>
      <dgm:t>
        <a:bodyPr/>
        <a:lstStyle/>
        <a:p>
          <a:endParaRPr lang="en-US"/>
        </a:p>
      </dgm:t>
    </dgm:pt>
    <dgm:pt modelId="{51A6936C-668E-4912-B1B4-BA2D45D3F624}">
      <dgm:prSet phldrT="[Text]"/>
      <dgm:spPr/>
      <dgm:t>
        <a:bodyPr/>
        <a:lstStyle/>
        <a:p>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Why should this problem be solved?</a:t>
          </a:r>
        </a:p>
      </dgm:t>
    </dgm:pt>
    <dgm:pt modelId="{8F7D40F1-9723-47F5-BFD2-340696378D49}" type="parTrans" cxnId="{000FE2BB-9FE6-4965-ADF5-E3E85B644286}">
      <dgm:prSet/>
      <dgm:spPr/>
      <dgm:t>
        <a:bodyPr/>
        <a:lstStyle/>
        <a:p>
          <a:endParaRPr lang="en-US"/>
        </a:p>
      </dgm:t>
    </dgm:pt>
    <dgm:pt modelId="{E68031D9-E3F9-439E-86FC-2A0A3A3988D0}" type="sibTrans" cxnId="{000FE2BB-9FE6-4965-ADF5-E3E85B644286}">
      <dgm:prSet/>
      <dgm:spPr/>
      <dgm:t>
        <a:bodyPr/>
        <a:lstStyle/>
        <a:p>
          <a:endParaRPr lang="en-US"/>
        </a:p>
      </dgm:t>
    </dgm:pt>
    <dgm:pt modelId="{928B5CB8-3545-4EE5-8BED-981D3C6157A5}">
      <dgm:prSet phldrT="[Text]"/>
      <dgm:spPr/>
      <dgm:t>
        <a:bodyPr/>
        <a:lstStyle/>
        <a:p>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How will I know this problem has been solved?</a:t>
          </a:r>
        </a:p>
      </dgm:t>
    </dgm:pt>
    <dgm:pt modelId="{8452F8D0-82FD-4609-B6BD-446E31563D8A}" type="parTrans" cxnId="{085D3777-7996-4375-B5FB-BFD96D1BF9E4}">
      <dgm:prSet/>
      <dgm:spPr/>
      <dgm:t>
        <a:bodyPr/>
        <a:lstStyle/>
        <a:p>
          <a:endParaRPr lang="en-US"/>
        </a:p>
      </dgm:t>
    </dgm:pt>
    <dgm:pt modelId="{8EF545BA-8D8A-4813-A428-2F18D76E61FA}" type="sibTrans" cxnId="{085D3777-7996-4375-B5FB-BFD96D1BF9E4}">
      <dgm:prSet/>
      <dgm:spPr/>
      <dgm:t>
        <a:bodyPr/>
        <a:lstStyle/>
        <a:p>
          <a:endParaRPr lang="en-US"/>
        </a:p>
      </dgm:t>
    </dgm:pt>
    <dgm:pt modelId="{95A524E6-8A71-49A1-AF74-29696A02028A}">
      <dgm:prSet phldrT="[Text]" custT="1"/>
      <dgm:spPr/>
      <dgm:t>
        <a:bodyPr/>
        <a:lstStyle/>
        <a:p>
          <a:r>
            <a:rPr lang="en-US" sz="2400" dirty="0">
              <a:latin typeface="Tahoma" panose="020B0604030504040204" pitchFamily="34" charset="0"/>
              <a:ea typeface="Tahoma" panose="020B0604030504040204" pitchFamily="34" charset="0"/>
              <a:cs typeface="Tahoma" panose="020B0604030504040204" pitchFamily="34" charset="0"/>
            </a:rPr>
            <a:t>Database System and Updates on profile, feedback and suggestions from students.</a:t>
          </a:r>
        </a:p>
      </dgm:t>
    </dgm:pt>
    <dgm:pt modelId="{52C86CAF-440B-4BB7-BD46-805908EC2D17}" type="parTrans" cxnId="{764A7F40-FC93-4B5E-82E4-B29F920B2D30}">
      <dgm:prSet/>
      <dgm:spPr/>
      <dgm:t>
        <a:bodyPr/>
        <a:lstStyle/>
        <a:p>
          <a:endParaRPr lang="en-US"/>
        </a:p>
      </dgm:t>
    </dgm:pt>
    <dgm:pt modelId="{EE0C23C2-8A0C-497A-A914-ED60FDCA930F}" type="sibTrans" cxnId="{764A7F40-FC93-4B5E-82E4-B29F920B2D30}">
      <dgm:prSet/>
      <dgm:spPr/>
      <dgm:t>
        <a:bodyPr/>
        <a:lstStyle/>
        <a:p>
          <a:endParaRPr lang="en-US"/>
        </a:p>
      </dgm:t>
    </dgm:pt>
    <dgm:pt modelId="{2A9B6C90-9B70-4ED8-9084-8651413BB905}">
      <dgm:prSet phldrT="[Text]" custT="1"/>
      <dgm:spPr/>
      <dgm:t>
        <a:bodyPr/>
        <a:lstStyle/>
        <a:p>
          <a:r>
            <a:rPr lang="en-US" sz="2400" dirty="0">
              <a:latin typeface="Tahoma" panose="020B0604030504040204" pitchFamily="34" charset="0"/>
              <a:ea typeface="Tahoma" panose="020B0604030504040204" pitchFamily="34" charset="0"/>
              <a:cs typeface="Tahoma" panose="020B0604030504040204" pitchFamily="34" charset="0"/>
            </a:rPr>
            <a:t>It would help the</a:t>
          </a:r>
        </a:p>
      </dgm:t>
    </dgm:pt>
    <dgm:pt modelId="{54109FB3-0563-4B2C-BFF0-181E047427F8}" type="sibTrans" cxnId="{1D59D94A-4BF7-417E-B49B-225C005839A9}">
      <dgm:prSet/>
      <dgm:spPr/>
      <dgm:t>
        <a:bodyPr/>
        <a:lstStyle/>
        <a:p>
          <a:endParaRPr lang="en-US"/>
        </a:p>
      </dgm:t>
    </dgm:pt>
    <dgm:pt modelId="{47C005B7-F5AA-4111-A87D-782B117A0259}" type="parTrans" cxnId="{1D59D94A-4BF7-417E-B49B-225C005839A9}">
      <dgm:prSet/>
      <dgm:spPr/>
      <dgm:t>
        <a:bodyPr/>
        <a:lstStyle/>
        <a:p>
          <a:endParaRPr lang="en-US"/>
        </a:p>
      </dgm:t>
    </dgm:pt>
    <dgm:pt modelId="{99FD7F24-5BB9-46E8-BB7C-4B477B73B815}" type="pres">
      <dgm:prSet presAssocID="{81269538-BFC5-48BB-BEA1-D7AF1F385FD5}" presName="Name0" presStyleCnt="0">
        <dgm:presLayoutVars>
          <dgm:dir/>
          <dgm:animLvl val="lvl"/>
          <dgm:resizeHandles val="exact"/>
        </dgm:presLayoutVars>
      </dgm:prSet>
      <dgm:spPr/>
    </dgm:pt>
    <dgm:pt modelId="{BBAB8945-0B00-4547-92CF-AE59FDD0EF39}" type="pres">
      <dgm:prSet presAssocID="{0D51337A-31FA-4717-B2BF-9243F96D2B9B}" presName="linNode" presStyleCnt="0"/>
      <dgm:spPr/>
    </dgm:pt>
    <dgm:pt modelId="{3230722F-B757-4673-BD2F-9D4BAB5CEE8D}" type="pres">
      <dgm:prSet presAssocID="{0D51337A-31FA-4717-B2BF-9243F96D2B9B}" presName="parentText" presStyleLbl="node1" presStyleIdx="0" presStyleCnt="4">
        <dgm:presLayoutVars>
          <dgm:chMax val="1"/>
          <dgm:bulletEnabled val="1"/>
        </dgm:presLayoutVars>
      </dgm:prSet>
      <dgm:spPr/>
    </dgm:pt>
    <dgm:pt modelId="{6FB9694A-6C63-4B23-90F6-4F208C00D399}" type="pres">
      <dgm:prSet presAssocID="{0D51337A-31FA-4717-B2BF-9243F96D2B9B}" presName="descendantText" presStyleLbl="alignAccFollowNode1" presStyleIdx="0" presStyleCnt="4" custScaleX="108484" custScaleY="123508" custLinFactNeighborX="0">
        <dgm:presLayoutVars>
          <dgm:bulletEnabled val="1"/>
        </dgm:presLayoutVars>
      </dgm:prSet>
      <dgm:spPr/>
    </dgm:pt>
    <dgm:pt modelId="{3E4AEBB9-D07D-412D-A9F3-5F50CE85FF20}" type="pres">
      <dgm:prSet presAssocID="{6799645E-F42F-43D8-B2EA-A1377D84D0B3}" presName="sp" presStyleCnt="0"/>
      <dgm:spPr/>
    </dgm:pt>
    <dgm:pt modelId="{C60E4332-AB2E-4201-AF29-E3D9D2CE99DD}" type="pres">
      <dgm:prSet presAssocID="{A7F7584C-6CC5-40A2-9566-2842A5DEA97A}" presName="linNode" presStyleCnt="0"/>
      <dgm:spPr/>
    </dgm:pt>
    <dgm:pt modelId="{8A3FE5E4-2689-4041-B2C5-C63BC276A3EF}" type="pres">
      <dgm:prSet presAssocID="{A7F7584C-6CC5-40A2-9566-2842A5DEA97A}" presName="parentText" presStyleLbl="node1" presStyleIdx="1" presStyleCnt="4" custScaleX="94612">
        <dgm:presLayoutVars>
          <dgm:chMax val="1"/>
          <dgm:bulletEnabled val="1"/>
        </dgm:presLayoutVars>
      </dgm:prSet>
      <dgm:spPr/>
    </dgm:pt>
    <dgm:pt modelId="{329ECF1A-78BE-41CB-B252-8011825B67CD}" type="pres">
      <dgm:prSet presAssocID="{A7F7584C-6CC5-40A2-9566-2842A5DEA97A}" presName="descendantText" presStyleLbl="alignAccFollowNode1" presStyleIdx="1" presStyleCnt="4" custLinFactNeighborY="0">
        <dgm:presLayoutVars>
          <dgm:bulletEnabled val="1"/>
        </dgm:presLayoutVars>
      </dgm:prSet>
      <dgm:spPr/>
    </dgm:pt>
    <dgm:pt modelId="{CF97419B-1653-4404-8A25-A4EB2811914A}" type="pres">
      <dgm:prSet presAssocID="{C41ED6A4-512C-48AB-901D-671B73446005}" presName="sp" presStyleCnt="0"/>
      <dgm:spPr/>
    </dgm:pt>
    <dgm:pt modelId="{74B4E996-D144-43FA-9C7B-5183D295C315}" type="pres">
      <dgm:prSet presAssocID="{51A6936C-668E-4912-B1B4-BA2D45D3F624}" presName="linNode" presStyleCnt="0"/>
      <dgm:spPr/>
    </dgm:pt>
    <dgm:pt modelId="{1C763A21-352A-41D1-A2E2-E305DABA275D}" type="pres">
      <dgm:prSet presAssocID="{51A6936C-668E-4912-B1B4-BA2D45D3F624}" presName="parentText" presStyleLbl="node1" presStyleIdx="2" presStyleCnt="4" custScaleX="95539">
        <dgm:presLayoutVars>
          <dgm:chMax val="1"/>
          <dgm:bulletEnabled val="1"/>
        </dgm:presLayoutVars>
      </dgm:prSet>
      <dgm:spPr/>
    </dgm:pt>
    <dgm:pt modelId="{A66EBD3D-E7C5-421C-B8B5-728648057DDC}" type="pres">
      <dgm:prSet presAssocID="{51A6936C-668E-4912-B1B4-BA2D45D3F624}" presName="descendantText" presStyleLbl="alignAccFollowNode1" presStyleIdx="2" presStyleCnt="4">
        <dgm:presLayoutVars>
          <dgm:bulletEnabled val="1"/>
        </dgm:presLayoutVars>
      </dgm:prSet>
      <dgm:spPr/>
    </dgm:pt>
    <dgm:pt modelId="{4D3735EA-64D5-44A4-9D60-787BDDA83D1A}" type="pres">
      <dgm:prSet presAssocID="{E68031D9-E3F9-439E-86FC-2A0A3A3988D0}" presName="sp" presStyleCnt="0"/>
      <dgm:spPr/>
    </dgm:pt>
    <dgm:pt modelId="{120DCED0-01FF-429D-8B4B-923E0875F75E}" type="pres">
      <dgm:prSet presAssocID="{928B5CB8-3545-4EE5-8BED-981D3C6157A5}" presName="linNode" presStyleCnt="0"/>
      <dgm:spPr/>
    </dgm:pt>
    <dgm:pt modelId="{B9324B26-5FF5-4FF7-9073-66103CBE8481}" type="pres">
      <dgm:prSet presAssocID="{928B5CB8-3545-4EE5-8BED-981D3C6157A5}" presName="parentText" presStyleLbl="node1" presStyleIdx="3" presStyleCnt="4" custScaleX="95059">
        <dgm:presLayoutVars>
          <dgm:chMax val="1"/>
          <dgm:bulletEnabled val="1"/>
        </dgm:presLayoutVars>
      </dgm:prSet>
      <dgm:spPr/>
    </dgm:pt>
    <dgm:pt modelId="{95E0557D-F0A1-4F38-8083-55DE7503164F}" type="pres">
      <dgm:prSet presAssocID="{928B5CB8-3545-4EE5-8BED-981D3C6157A5}" presName="descendantText" presStyleLbl="alignAccFollowNode1" presStyleIdx="3" presStyleCnt="4" custLinFactNeighborY="0">
        <dgm:presLayoutVars>
          <dgm:bulletEnabled val="1"/>
        </dgm:presLayoutVars>
      </dgm:prSet>
      <dgm:spPr/>
    </dgm:pt>
  </dgm:ptLst>
  <dgm:cxnLst>
    <dgm:cxn modelId="{56052809-46E4-4445-B520-94004C28BB9D}" srcId="{A7F7584C-6CC5-40A2-9566-2842A5DEA97A}" destId="{9D8DAFB6-C744-4BD6-B757-393BF647EBB6}" srcOrd="0" destOrd="0" parTransId="{17C1C47E-8D1A-404A-B227-B017391CB5F6}" sibTransId="{C9B44773-68B1-427B-B9CA-0AEA186B621E}"/>
    <dgm:cxn modelId="{A38C1039-CB78-4EBF-844F-7A838983E228}" type="presOf" srcId="{A7F7584C-6CC5-40A2-9566-2842A5DEA97A}" destId="{8A3FE5E4-2689-4041-B2C5-C63BC276A3EF}" srcOrd="0" destOrd="0" presId="urn:microsoft.com/office/officeart/2005/8/layout/vList5"/>
    <dgm:cxn modelId="{764A7F40-FC93-4B5E-82E4-B29F920B2D30}" srcId="{928B5CB8-3545-4EE5-8BED-981D3C6157A5}" destId="{95A524E6-8A71-49A1-AF74-29696A02028A}" srcOrd="0" destOrd="0" parTransId="{52C86CAF-440B-4BB7-BD46-805908EC2D17}" sibTransId="{EE0C23C2-8A0C-497A-A914-ED60FDCA930F}"/>
    <dgm:cxn modelId="{1D59D94A-4BF7-417E-B49B-225C005839A9}" srcId="{51A6936C-668E-4912-B1B4-BA2D45D3F624}" destId="{2A9B6C90-9B70-4ED8-9084-8651413BB905}" srcOrd="0" destOrd="0" parTransId="{47C005B7-F5AA-4111-A87D-782B117A0259}" sibTransId="{54109FB3-0563-4B2C-BFF0-181E047427F8}"/>
    <dgm:cxn modelId="{6DF17F4D-4120-4DE8-8738-503F2519CD40}" type="presOf" srcId="{9D8DAFB6-C744-4BD6-B757-393BF647EBB6}" destId="{329ECF1A-78BE-41CB-B252-8011825B67CD}" srcOrd="0" destOrd="0" presId="urn:microsoft.com/office/officeart/2005/8/layout/vList5"/>
    <dgm:cxn modelId="{D51B6075-27E4-4292-9F89-0CC50DF21ED9}" type="presOf" srcId="{51A6936C-668E-4912-B1B4-BA2D45D3F624}" destId="{1C763A21-352A-41D1-A2E2-E305DABA275D}" srcOrd="0" destOrd="0" presId="urn:microsoft.com/office/officeart/2005/8/layout/vList5"/>
    <dgm:cxn modelId="{9E6BB655-7FE4-4F8D-B1D2-F885E60B8754}" srcId="{81269538-BFC5-48BB-BEA1-D7AF1F385FD5}" destId="{0D51337A-31FA-4717-B2BF-9243F96D2B9B}" srcOrd="0" destOrd="0" parTransId="{A9294D65-F371-46C8-A624-E557E9DF1A30}" sibTransId="{6799645E-F42F-43D8-B2EA-A1377D84D0B3}"/>
    <dgm:cxn modelId="{085D3777-7996-4375-B5FB-BFD96D1BF9E4}" srcId="{81269538-BFC5-48BB-BEA1-D7AF1F385FD5}" destId="{928B5CB8-3545-4EE5-8BED-981D3C6157A5}" srcOrd="3" destOrd="0" parTransId="{8452F8D0-82FD-4609-B6BD-446E31563D8A}" sibTransId="{8EF545BA-8D8A-4813-A428-2F18D76E61FA}"/>
    <dgm:cxn modelId="{C65EFE7A-5430-4917-89D2-D70BAF0289E3}" type="presOf" srcId="{2A9B6C90-9B70-4ED8-9084-8651413BB905}" destId="{A66EBD3D-E7C5-421C-B8B5-728648057DDC}" srcOrd="0" destOrd="0" presId="urn:microsoft.com/office/officeart/2005/8/layout/vList5"/>
    <dgm:cxn modelId="{A316347C-9D1A-43C6-BE2B-DC184440E1C9}" srcId="{0D51337A-31FA-4717-B2BF-9243F96D2B9B}" destId="{E40970FA-9468-4353-8343-FE5E2BEBB8B0}" srcOrd="0" destOrd="0" parTransId="{85FA6A33-9FA9-4134-A6A3-A5D4748A1779}" sibTransId="{04FF68DF-CF36-4D12-9ECE-A3519B0AC88A}"/>
    <dgm:cxn modelId="{53988784-A0E1-4D82-B36B-740DE83EB0C9}" type="presOf" srcId="{81269538-BFC5-48BB-BEA1-D7AF1F385FD5}" destId="{99FD7F24-5BB9-46E8-BB7C-4B477B73B815}" srcOrd="0" destOrd="0" presId="urn:microsoft.com/office/officeart/2005/8/layout/vList5"/>
    <dgm:cxn modelId="{993E0796-DCBD-4EB2-9BAB-4437E125DA45}" type="presOf" srcId="{E40970FA-9468-4353-8343-FE5E2BEBB8B0}" destId="{6FB9694A-6C63-4B23-90F6-4F208C00D399}" srcOrd="0" destOrd="0" presId="urn:microsoft.com/office/officeart/2005/8/layout/vList5"/>
    <dgm:cxn modelId="{000FE2BB-9FE6-4965-ADF5-E3E85B644286}" srcId="{81269538-BFC5-48BB-BEA1-D7AF1F385FD5}" destId="{51A6936C-668E-4912-B1B4-BA2D45D3F624}" srcOrd="2" destOrd="0" parTransId="{8F7D40F1-9723-47F5-BFD2-340696378D49}" sibTransId="{E68031D9-E3F9-439E-86FC-2A0A3A3988D0}"/>
    <dgm:cxn modelId="{F68422C1-CD34-4DED-AA4B-85EFFF4FE933}" srcId="{81269538-BFC5-48BB-BEA1-D7AF1F385FD5}" destId="{A7F7584C-6CC5-40A2-9566-2842A5DEA97A}" srcOrd="1" destOrd="0" parTransId="{581272CD-5908-4C17-8E9B-8BF6DCE43C3E}" sibTransId="{C41ED6A4-512C-48AB-901D-671B73446005}"/>
    <dgm:cxn modelId="{02B1C3C3-F2D2-4C80-8962-E0C9B39A6EF4}" type="presOf" srcId="{0D51337A-31FA-4717-B2BF-9243F96D2B9B}" destId="{3230722F-B757-4673-BD2F-9D4BAB5CEE8D}" srcOrd="0" destOrd="0" presId="urn:microsoft.com/office/officeart/2005/8/layout/vList5"/>
    <dgm:cxn modelId="{A44DF6E5-2150-478D-AAB9-24BC6742BCEE}" type="presOf" srcId="{928B5CB8-3545-4EE5-8BED-981D3C6157A5}" destId="{B9324B26-5FF5-4FF7-9073-66103CBE8481}" srcOrd="0" destOrd="0" presId="urn:microsoft.com/office/officeart/2005/8/layout/vList5"/>
    <dgm:cxn modelId="{66EBA0EC-F77C-4ABE-8815-8C8F4F6ACAB5}" type="presOf" srcId="{95A524E6-8A71-49A1-AF74-29696A02028A}" destId="{95E0557D-F0A1-4F38-8083-55DE7503164F}" srcOrd="0" destOrd="0" presId="urn:microsoft.com/office/officeart/2005/8/layout/vList5"/>
    <dgm:cxn modelId="{45435F90-22A5-4C03-B101-FD4577E8A794}" type="presParOf" srcId="{99FD7F24-5BB9-46E8-BB7C-4B477B73B815}" destId="{BBAB8945-0B00-4547-92CF-AE59FDD0EF39}" srcOrd="0" destOrd="0" presId="urn:microsoft.com/office/officeart/2005/8/layout/vList5"/>
    <dgm:cxn modelId="{B399DCC2-FF40-4D75-A2A7-A495D4AF2387}" type="presParOf" srcId="{BBAB8945-0B00-4547-92CF-AE59FDD0EF39}" destId="{3230722F-B757-4673-BD2F-9D4BAB5CEE8D}" srcOrd="0" destOrd="0" presId="urn:microsoft.com/office/officeart/2005/8/layout/vList5"/>
    <dgm:cxn modelId="{4A0749A4-83B7-4DF9-BA0E-5506B76F10A1}" type="presParOf" srcId="{BBAB8945-0B00-4547-92CF-AE59FDD0EF39}" destId="{6FB9694A-6C63-4B23-90F6-4F208C00D399}" srcOrd="1" destOrd="0" presId="urn:microsoft.com/office/officeart/2005/8/layout/vList5"/>
    <dgm:cxn modelId="{26C2F444-58E5-4B3C-A169-EBC64ABE0EE9}" type="presParOf" srcId="{99FD7F24-5BB9-46E8-BB7C-4B477B73B815}" destId="{3E4AEBB9-D07D-412D-A9F3-5F50CE85FF20}" srcOrd="1" destOrd="0" presId="urn:microsoft.com/office/officeart/2005/8/layout/vList5"/>
    <dgm:cxn modelId="{FB2D3183-70C6-44DD-875A-CC09A2C89FEB}" type="presParOf" srcId="{99FD7F24-5BB9-46E8-BB7C-4B477B73B815}" destId="{C60E4332-AB2E-4201-AF29-E3D9D2CE99DD}" srcOrd="2" destOrd="0" presId="urn:microsoft.com/office/officeart/2005/8/layout/vList5"/>
    <dgm:cxn modelId="{B9D84324-BE5B-4514-8201-6B25BE814C19}" type="presParOf" srcId="{C60E4332-AB2E-4201-AF29-E3D9D2CE99DD}" destId="{8A3FE5E4-2689-4041-B2C5-C63BC276A3EF}" srcOrd="0" destOrd="0" presId="urn:microsoft.com/office/officeart/2005/8/layout/vList5"/>
    <dgm:cxn modelId="{62F196CC-DD4E-41F1-95F6-0E80E18CA40A}" type="presParOf" srcId="{C60E4332-AB2E-4201-AF29-E3D9D2CE99DD}" destId="{329ECF1A-78BE-41CB-B252-8011825B67CD}" srcOrd="1" destOrd="0" presId="urn:microsoft.com/office/officeart/2005/8/layout/vList5"/>
    <dgm:cxn modelId="{902C8576-A8E1-4C1E-B647-4F0EFC878EDE}" type="presParOf" srcId="{99FD7F24-5BB9-46E8-BB7C-4B477B73B815}" destId="{CF97419B-1653-4404-8A25-A4EB2811914A}" srcOrd="3" destOrd="0" presId="urn:microsoft.com/office/officeart/2005/8/layout/vList5"/>
    <dgm:cxn modelId="{C0AE58B2-3BCF-4A17-9962-82AF5DB00A66}" type="presParOf" srcId="{99FD7F24-5BB9-46E8-BB7C-4B477B73B815}" destId="{74B4E996-D144-43FA-9C7B-5183D295C315}" srcOrd="4" destOrd="0" presId="urn:microsoft.com/office/officeart/2005/8/layout/vList5"/>
    <dgm:cxn modelId="{CC23B1CA-2592-479D-988C-BB870D7E9EC9}" type="presParOf" srcId="{74B4E996-D144-43FA-9C7B-5183D295C315}" destId="{1C763A21-352A-41D1-A2E2-E305DABA275D}" srcOrd="0" destOrd="0" presId="urn:microsoft.com/office/officeart/2005/8/layout/vList5"/>
    <dgm:cxn modelId="{477107E6-023C-4B3F-96EF-D2D5DA516C5C}" type="presParOf" srcId="{74B4E996-D144-43FA-9C7B-5183D295C315}" destId="{A66EBD3D-E7C5-421C-B8B5-728648057DDC}" srcOrd="1" destOrd="0" presId="urn:microsoft.com/office/officeart/2005/8/layout/vList5"/>
    <dgm:cxn modelId="{933347A6-BCAF-495A-96A7-208A97A1751A}" type="presParOf" srcId="{99FD7F24-5BB9-46E8-BB7C-4B477B73B815}" destId="{4D3735EA-64D5-44A4-9D60-787BDDA83D1A}" srcOrd="5" destOrd="0" presId="urn:microsoft.com/office/officeart/2005/8/layout/vList5"/>
    <dgm:cxn modelId="{677D4939-AE22-4645-A75D-BD07DA38E78F}" type="presParOf" srcId="{99FD7F24-5BB9-46E8-BB7C-4B477B73B815}" destId="{120DCED0-01FF-429D-8B4B-923E0875F75E}" srcOrd="6" destOrd="0" presId="urn:microsoft.com/office/officeart/2005/8/layout/vList5"/>
    <dgm:cxn modelId="{AF6385C2-1319-4602-9D19-9A89E6EBF57F}" type="presParOf" srcId="{120DCED0-01FF-429D-8B4B-923E0875F75E}" destId="{B9324B26-5FF5-4FF7-9073-66103CBE8481}" srcOrd="0" destOrd="0" presId="urn:microsoft.com/office/officeart/2005/8/layout/vList5"/>
    <dgm:cxn modelId="{16466152-551A-417E-9EB3-4C0FC3867902}" type="presParOf" srcId="{120DCED0-01FF-429D-8B4B-923E0875F75E}" destId="{95E0557D-F0A1-4F38-8083-55DE7503164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9694A-6C63-4B23-90F6-4F208C00D399}">
      <dsp:nvSpPr>
        <dsp:cNvPr id="0" name=""/>
        <dsp:cNvSpPr/>
      </dsp:nvSpPr>
      <dsp:spPr>
        <a:xfrm rot="5400000">
          <a:off x="6316925" y="-2837003"/>
          <a:ext cx="1002652" cy="6692991"/>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Tahoma" panose="020B0604030504040204" pitchFamily="34" charset="0"/>
              <a:ea typeface="Tahoma" panose="020B0604030504040204" pitchFamily="34" charset="0"/>
              <a:cs typeface="Tahoma" panose="020B0604030504040204" pitchFamily="34" charset="0"/>
            </a:rPr>
            <a:t>Reporting and resolving complains, or any </a:t>
          </a:r>
          <a:r>
            <a:rPr lang="en-US" sz="2400" kern="1200" baseline="0" dirty="0">
              <a:latin typeface="Tahoma" panose="020B0604030504040204" pitchFamily="34" charset="0"/>
              <a:ea typeface="Tahoma" panose="020B0604030504040204" pitchFamily="34" charset="0"/>
              <a:cs typeface="Tahoma" panose="020B0604030504040204" pitchFamily="34" charset="0"/>
            </a:rPr>
            <a:t>query by the students at the institute systematically.</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3471756" y="57111"/>
        <a:ext cx="6644046" cy="904762"/>
      </dsp:txXfrm>
    </dsp:sp>
    <dsp:sp modelId="{3230722F-B757-4673-BD2F-9D4BAB5CEE8D}">
      <dsp:nvSpPr>
        <dsp:cNvPr id="0" name=""/>
        <dsp:cNvSpPr/>
      </dsp:nvSpPr>
      <dsp:spPr>
        <a:xfrm>
          <a:off x="1375" y="2109"/>
          <a:ext cx="3470380" cy="101476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Tahoma" panose="020B0604030504040204" pitchFamily="34" charset="0"/>
              <a:ea typeface="Tahoma" panose="020B0604030504040204" pitchFamily="34" charset="0"/>
              <a:cs typeface="Tahoma" panose="020B0604030504040204" pitchFamily="34" charset="0"/>
            </a:rPr>
            <a:t>What is the problem?</a:t>
          </a:r>
        </a:p>
      </dsp:txBody>
      <dsp:txXfrm>
        <a:off x="50912" y="51646"/>
        <a:ext cx="3371306" cy="915690"/>
      </dsp:txXfrm>
    </dsp:sp>
    <dsp:sp modelId="{329ECF1A-78BE-41CB-B252-8011825B67CD}">
      <dsp:nvSpPr>
        <dsp:cNvPr id="0" name=""/>
        <dsp:cNvSpPr/>
      </dsp:nvSpPr>
      <dsp:spPr>
        <a:xfrm rot="5400000">
          <a:off x="6311242" y="-1678163"/>
          <a:ext cx="811811" cy="6506318"/>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Tahoma" panose="020B0604030504040204" pitchFamily="34" charset="0"/>
              <a:ea typeface="Tahoma" panose="020B0604030504040204" pitchFamily="34" charset="0"/>
              <a:cs typeface="Tahoma" panose="020B0604030504040204" pitchFamily="34" charset="0"/>
            </a:rPr>
            <a:t>Students at RGIPT</a:t>
          </a:r>
        </a:p>
      </dsp:txBody>
      <dsp:txXfrm rot="-5400000">
        <a:off x="3463989" y="1208719"/>
        <a:ext cx="6466689" cy="732553"/>
      </dsp:txXfrm>
    </dsp:sp>
    <dsp:sp modelId="{8A3FE5E4-2689-4041-B2C5-C63BC276A3EF}">
      <dsp:nvSpPr>
        <dsp:cNvPr id="0" name=""/>
        <dsp:cNvSpPr/>
      </dsp:nvSpPr>
      <dsp:spPr>
        <a:xfrm>
          <a:off x="1375" y="1067612"/>
          <a:ext cx="3462614" cy="101476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Tahoma" panose="020B0604030504040204" pitchFamily="34" charset="0"/>
              <a:ea typeface="Tahoma" panose="020B0604030504040204" pitchFamily="34" charset="0"/>
              <a:cs typeface="Tahoma" panose="020B0604030504040204" pitchFamily="34" charset="0"/>
            </a:rPr>
            <a:t>Target audience students?</a:t>
          </a:r>
        </a:p>
      </dsp:txBody>
      <dsp:txXfrm>
        <a:off x="50912" y="1117149"/>
        <a:ext cx="3363540" cy="915690"/>
      </dsp:txXfrm>
    </dsp:sp>
    <dsp:sp modelId="{A66EBD3D-E7C5-421C-B8B5-728648057DDC}">
      <dsp:nvSpPr>
        <dsp:cNvPr id="0" name=""/>
        <dsp:cNvSpPr/>
      </dsp:nvSpPr>
      <dsp:spPr>
        <a:xfrm rot="5400000">
          <a:off x="6345168" y="-612660"/>
          <a:ext cx="811811" cy="6506318"/>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Tahoma" panose="020B0604030504040204" pitchFamily="34" charset="0"/>
              <a:ea typeface="Tahoma" panose="020B0604030504040204" pitchFamily="34" charset="0"/>
              <a:cs typeface="Tahoma" panose="020B0604030504040204" pitchFamily="34" charset="0"/>
            </a:rPr>
            <a:t>It would help the</a:t>
          </a:r>
        </a:p>
      </dsp:txBody>
      <dsp:txXfrm rot="-5400000">
        <a:off x="3497915" y="2274222"/>
        <a:ext cx="6466689" cy="732553"/>
      </dsp:txXfrm>
    </dsp:sp>
    <dsp:sp modelId="{1C763A21-352A-41D1-A2E2-E305DABA275D}">
      <dsp:nvSpPr>
        <dsp:cNvPr id="0" name=""/>
        <dsp:cNvSpPr/>
      </dsp:nvSpPr>
      <dsp:spPr>
        <a:xfrm>
          <a:off x="1375" y="2133116"/>
          <a:ext cx="3496540" cy="101476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Tahoma" panose="020B0604030504040204" pitchFamily="34" charset="0"/>
              <a:ea typeface="Tahoma" panose="020B0604030504040204" pitchFamily="34" charset="0"/>
              <a:cs typeface="Tahoma" panose="020B0604030504040204" pitchFamily="34" charset="0"/>
            </a:rPr>
            <a:t>Why should this problem be solved?</a:t>
          </a:r>
        </a:p>
      </dsp:txBody>
      <dsp:txXfrm>
        <a:off x="50912" y="2182653"/>
        <a:ext cx="3397466" cy="915690"/>
      </dsp:txXfrm>
    </dsp:sp>
    <dsp:sp modelId="{95E0557D-F0A1-4F38-8083-55DE7503164F}">
      <dsp:nvSpPr>
        <dsp:cNvPr id="0" name=""/>
        <dsp:cNvSpPr/>
      </dsp:nvSpPr>
      <dsp:spPr>
        <a:xfrm rot="5400000">
          <a:off x="6327601" y="452842"/>
          <a:ext cx="811811" cy="6506318"/>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Tahoma" panose="020B0604030504040204" pitchFamily="34" charset="0"/>
              <a:ea typeface="Tahoma" panose="020B0604030504040204" pitchFamily="34" charset="0"/>
              <a:cs typeface="Tahoma" panose="020B0604030504040204" pitchFamily="34" charset="0"/>
            </a:rPr>
            <a:t>Database System and Updates on profile, feedback and suggestions from students.</a:t>
          </a:r>
        </a:p>
      </dsp:txBody>
      <dsp:txXfrm rot="-5400000">
        <a:off x="3480348" y="3339725"/>
        <a:ext cx="6466689" cy="732553"/>
      </dsp:txXfrm>
    </dsp:sp>
    <dsp:sp modelId="{B9324B26-5FF5-4FF7-9073-66103CBE8481}">
      <dsp:nvSpPr>
        <dsp:cNvPr id="0" name=""/>
        <dsp:cNvSpPr/>
      </dsp:nvSpPr>
      <dsp:spPr>
        <a:xfrm>
          <a:off x="1375" y="3198619"/>
          <a:ext cx="3478973" cy="101476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Tahoma" panose="020B0604030504040204" pitchFamily="34" charset="0"/>
              <a:ea typeface="Tahoma" panose="020B0604030504040204" pitchFamily="34" charset="0"/>
              <a:cs typeface="Tahoma" panose="020B0604030504040204" pitchFamily="34" charset="0"/>
            </a:rPr>
            <a:t>How will I know this problem has been solved?</a:t>
          </a:r>
        </a:p>
      </dsp:txBody>
      <dsp:txXfrm>
        <a:off x="50912" y="3248156"/>
        <a:ext cx="3379899" cy="91569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5/23/2022</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5/23/2022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5/23/2022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5/23/2022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owardsdatascience.com/building-a-web-application-to-deploy-machine-learning-models-e224269c1331"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964106" y="1742536"/>
            <a:ext cx="8791575" cy="2880264"/>
          </a:xfrm>
        </p:spPr>
        <p:txBody>
          <a:bodyPr>
            <a:normAutofit fontScale="90000"/>
          </a:bodyPr>
          <a:lstStyle/>
          <a:p>
            <a:pPr algn="ctr"/>
            <a:r>
              <a:rPr lang="en-US" sz="5400" dirty="0">
                <a:latin typeface="Rockwell" panose="02060603020205020403" pitchFamily="18" charset="0"/>
              </a:rPr>
              <a:t>RGIPT Student helpdesk cum automated chatbot</a:t>
            </a:r>
            <a:br>
              <a:rPr lang="en-US" sz="5400" dirty="0">
                <a:latin typeface="Rockwell" panose="02060603020205020403" pitchFamily="18" charset="0"/>
              </a:rPr>
            </a:br>
            <a:br>
              <a:rPr lang="en-US" sz="5400" dirty="0">
                <a:latin typeface="Rockwell" panose="02060603020205020403" pitchFamily="18" charset="0"/>
              </a:rPr>
            </a:br>
            <a:r>
              <a:rPr lang="en-US" sz="4400" b="1" dirty="0">
                <a:latin typeface="Perpetua" panose="02020502060401020303" pitchFamily="18" charset="0"/>
              </a:rPr>
              <a:t>(Divyanshi Singh 20cs3028)</a:t>
            </a:r>
          </a:p>
        </p:txBody>
      </p:sp>
    </p:spTree>
    <p:extLst>
      <p:ext uri="{BB962C8B-B14F-4D97-AF65-F5344CB8AC3E}">
        <p14:creationId xmlns:p14="http://schemas.microsoft.com/office/powerpoint/2010/main" val="18193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379443"/>
            <a:ext cx="9905998" cy="1478570"/>
          </a:xfrm>
        </p:spPr>
        <p:txBody>
          <a:bodyPr>
            <a:normAutofit/>
          </a:bodyPr>
          <a:lstStyle/>
          <a:p>
            <a:pPr algn="l"/>
            <a:r>
              <a:rPr lang="en-US" sz="2800" b="1" i="0" dirty="0">
                <a:effectLst/>
              </a:rPr>
              <a:t>ADMIN PORTAL </a:t>
            </a:r>
          </a:p>
        </p:txBody>
      </p:sp>
      <p:sp>
        <p:nvSpPr>
          <p:cNvPr id="3" name="Content Placeholder 2">
            <a:extLst>
              <a:ext uri="{FF2B5EF4-FFF2-40B4-BE49-F238E27FC236}">
                <a16:creationId xmlns:a16="http://schemas.microsoft.com/office/drawing/2014/main" id="{8CCD8BEE-B869-FA51-D9E7-A2695F113432}"/>
              </a:ext>
            </a:extLst>
          </p:cNvPr>
          <p:cNvSpPr>
            <a:spLocks noGrp="1"/>
          </p:cNvSpPr>
          <p:nvPr>
            <p:ph idx="1"/>
          </p:nvPr>
        </p:nvSpPr>
        <p:spPr>
          <a:xfrm>
            <a:off x="1141412" y="2249487"/>
            <a:ext cx="9905999" cy="4056422"/>
          </a:xfrm>
        </p:spPr>
        <p:txBody>
          <a:bodyPr/>
          <a:lstStyle/>
          <a:p>
            <a:r>
              <a:rPr lang="en-IN" dirty="0"/>
              <a:t>Admin Registration</a:t>
            </a:r>
          </a:p>
          <a:p>
            <a:r>
              <a:rPr lang="en-IN" dirty="0"/>
              <a:t>Admin Login</a:t>
            </a:r>
          </a:p>
          <a:p>
            <a:r>
              <a:rPr lang="en-IN" dirty="0"/>
              <a:t>Admin Desk </a:t>
            </a:r>
          </a:p>
          <a:p>
            <a:pPr lvl="1"/>
            <a:r>
              <a:rPr lang="en-IN" dirty="0"/>
              <a:t>View all queries</a:t>
            </a:r>
          </a:p>
          <a:p>
            <a:pPr lvl="1"/>
            <a:r>
              <a:rPr lang="en-IN" dirty="0"/>
              <a:t>Verify the status of queries and update database</a:t>
            </a:r>
          </a:p>
        </p:txBody>
      </p:sp>
    </p:spTree>
    <p:extLst>
      <p:ext uri="{BB962C8B-B14F-4D97-AF65-F5344CB8AC3E}">
        <p14:creationId xmlns:p14="http://schemas.microsoft.com/office/powerpoint/2010/main" val="428402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379443"/>
            <a:ext cx="9905998" cy="1478570"/>
          </a:xfrm>
        </p:spPr>
        <p:txBody>
          <a:bodyPr>
            <a:normAutofit/>
          </a:bodyPr>
          <a:lstStyle/>
          <a:p>
            <a:pPr algn="l"/>
            <a:r>
              <a:rPr lang="en-US" sz="2800" b="1" i="0" dirty="0">
                <a:effectLst/>
              </a:rPr>
              <a:t>Service PROVIDER PORTAL </a:t>
            </a:r>
          </a:p>
        </p:txBody>
      </p:sp>
      <p:sp>
        <p:nvSpPr>
          <p:cNvPr id="3" name="Content Placeholder 2">
            <a:extLst>
              <a:ext uri="{FF2B5EF4-FFF2-40B4-BE49-F238E27FC236}">
                <a16:creationId xmlns:a16="http://schemas.microsoft.com/office/drawing/2014/main" id="{8CCD8BEE-B869-FA51-D9E7-A2695F113432}"/>
              </a:ext>
            </a:extLst>
          </p:cNvPr>
          <p:cNvSpPr>
            <a:spLocks noGrp="1"/>
          </p:cNvSpPr>
          <p:nvPr>
            <p:ph idx="1"/>
          </p:nvPr>
        </p:nvSpPr>
        <p:spPr>
          <a:xfrm>
            <a:off x="1141412" y="2249487"/>
            <a:ext cx="9905999" cy="4056422"/>
          </a:xfrm>
        </p:spPr>
        <p:txBody>
          <a:bodyPr/>
          <a:lstStyle/>
          <a:p>
            <a:r>
              <a:rPr lang="en-IN" dirty="0"/>
              <a:t>Service Provider Registration</a:t>
            </a:r>
          </a:p>
          <a:p>
            <a:r>
              <a:rPr lang="en-IN" dirty="0"/>
              <a:t>Service Provider Login</a:t>
            </a:r>
          </a:p>
          <a:p>
            <a:r>
              <a:rPr lang="en-IN" dirty="0"/>
              <a:t>Service Provider Desk </a:t>
            </a:r>
          </a:p>
          <a:p>
            <a:pPr lvl="1"/>
            <a:r>
              <a:rPr lang="en-IN" dirty="0"/>
              <a:t>View only the queries related to a particular service type</a:t>
            </a:r>
          </a:p>
          <a:p>
            <a:pPr lvl="1"/>
            <a:r>
              <a:rPr lang="en-IN" dirty="0"/>
              <a:t>Update the status of queries</a:t>
            </a:r>
          </a:p>
        </p:txBody>
      </p:sp>
    </p:spTree>
    <p:extLst>
      <p:ext uri="{BB962C8B-B14F-4D97-AF65-F5344CB8AC3E}">
        <p14:creationId xmlns:p14="http://schemas.microsoft.com/office/powerpoint/2010/main" val="2820001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373589"/>
            <a:ext cx="9905998" cy="1478570"/>
          </a:xfrm>
        </p:spPr>
        <p:txBody>
          <a:bodyPr>
            <a:normAutofit/>
          </a:bodyPr>
          <a:lstStyle/>
          <a:p>
            <a:pPr algn="l"/>
            <a:r>
              <a:rPr lang="en-US" sz="2800" b="1" i="0" dirty="0">
                <a:effectLst/>
              </a:rPr>
              <a:t>Future advancements to Deploy Machine Learning Models</a:t>
            </a:r>
          </a:p>
        </p:txBody>
      </p:sp>
      <p:pic>
        <p:nvPicPr>
          <p:cNvPr id="2050" name="Picture 2">
            <a:extLst>
              <a:ext uri="{FF2B5EF4-FFF2-40B4-BE49-F238E27FC236}">
                <a16:creationId xmlns:a16="http://schemas.microsoft.com/office/drawing/2014/main" id="{6D4EDD8D-9365-4F3A-8FD6-2EA771AB7A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0100" y="2362994"/>
            <a:ext cx="8048625" cy="3314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82EAD0-53B5-48BF-88B5-6F7A79EAEBBC}"/>
              </a:ext>
            </a:extLst>
          </p:cNvPr>
          <p:cNvSpPr txBox="1"/>
          <p:nvPr/>
        </p:nvSpPr>
        <p:spPr>
          <a:xfrm>
            <a:off x="2757487" y="1577979"/>
            <a:ext cx="6102804" cy="646331"/>
          </a:xfrm>
          <a:prstGeom prst="rect">
            <a:avLst/>
          </a:prstGeom>
          <a:noFill/>
        </p:spPr>
        <p:txBody>
          <a:bodyPr wrap="square">
            <a:spAutoFit/>
          </a:bodyPr>
          <a:lstStyle/>
          <a:p>
            <a:r>
              <a:rPr lang="en-US" dirty="0">
                <a:hlinkClick r:id="rId3">
                  <a:extLst>
                    <a:ext uri="{A12FA001-AC4F-418D-AE19-62706E023703}">
                      <ahyp:hlinkClr xmlns:ahyp="http://schemas.microsoft.com/office/drawing/2018/hyperlinkcolor" val="tx"/>
                    </a:ext>
                  </a:extLst>
                </a:hlinkClick>
              </a:rPr>
              <a:t>Building a Web Application to Deploy Machine Learning Models | by Joseph Lee Wei </a:t>
            </a:r>
            <a:r>
              <a:rPr lang="en-US" dirty="0" err="1">
                <a:hlinkClick r:id="rId3">
                  <a:extLst>
                    <a:ext uri="{A12FA001-AC4F-418D-AE19-62706E023703}">
                      <ahyp:hlinkClr xmlns:ahyp="http://schemas.microsoft.com/office/drawing/2018/hyperlinkcolor" val="tx"/>
                    </a:ext>
                  </a:extLst>
                </a:hlinkClick>
              </a:rPr>
              <a:t>En</a:t>
            </a:r>
            <a:r>
              <a:rPr lang="en-US" dirty="0">
                <a:hlinkClick r:id="rId3">
                  <a:extLst>
                    <a:ext uri="{A12FA001-AC4F-418D-AE19-62706E023703}">
                      <ahyp:hlinkClr xmlns:ahyp="http://schemas.microsoft.com/office/drawing/2018/hyperlinkcolor" val="tx"/>
                    </a:ext>
                  </a:extLst>
                </a:hlinkClick>
              </a:rPr>
              <a:t> | Towards Data Science</a:t>
            </a:r>
            <a:endParaRPr lang="en-IN" dirty="0"/>
          </a:p>
        </p:txBody>
      </p:sp>
    </p:spTree>
    <p:extLst>
      <p:ext uri="{BB962C8B-B14F-4D97-AF65-F5344CB8AC3E}">
        <p14:creationId xmlns:p14="http://schemas.microsoft.com/office/powerpoint/2010/main" val="127073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3C5631-E91A-ACA2-A5EF-C7067C0E80B8}"/>
              </a:ext>
            </a:extLst>
          </p:cNvPr>
          <p:cNvPicPr>
            <a:picLocks noChangeAspect="1"/>
          </p:cNvPicPr>
          <p:nvPr/>
        </p:nvPicPr>
        <p:blipFill>
          <a:blip r:embed="rId2"/>
          <a:stretch>
            <a:fillRect/>
          </a:stretch>
        </p:blipFill>
        <p:spPr>
          <a:xfrm>
            <a:off x="-4532" y="276046"/>
            <a:ext cx="12196532" cy="6177030"/>
          </a:xfrm>
          <a:prstGeom prst="rect">
            <a:avLst/>
          </a:prstGeom>
        </p:spPr>
      </p:pic>
    </p:spTree>
    <p:extLst>
      <p:ext uri="{BB962C8B-B14F-4D97-AF65-F5344CB8AC3E}">
        <p14:creationId xmlns:p14="http://schemas.microsoft.com/office/powerpoint/2010/main" val="117320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6DD45-4293-FDE4-02C5-DB7EFB3EABC8}"/>
              </a:ext>
            </a:extLst>
          </p:cNvPr>
          <p:cNvPicPr>
            <a:picLocks noChangeAspect="1"/>
          </p:cNvPicPr>
          <p:nvPr/>
        </p:nvPicPr>
        <p:blipFill>
          <a:blip r:embed="rId2"/>
          <a:stretch>
            <a:fillRect/>
          </a:stretch>
        </p:blipFill>
        <p:spPr>
          <a:xfrm>
            <a:off x="0" y="307814"/>
            <a:ext cx="12192000" cy="6242371"/>
          </a:xfrm>
          <a:prstGeom prst="rect">
            <a:avLst/>
          </a:prstGeom>
        </p:spPr>
      </p:pic>
    </p:spTree>
    <p:extLst>
      <p:ext uri="{BB962C8B-B14F-4D97-AF65-F5344CB8AC3E}">
        <p14:creationId xmlns:p14="http://schemas.microsoft.com/office/powerpoint/2010/main" val="2591205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A1B511-18A8-5771-BCD8-86CE8E529F6F}"/>
              </a:ext>
            </a:extLst>
          </p:cNvPr>
          <p:cNvPicPr>
            <a:picLocks noChangeAspect="1"/>
          </p:cNvPicPr>
          <p:nvPr/>
        </p:nvPicPr>
        <p:blipFill>
          <a:blip r:embed="rId2"/>
          <a:stretch>
            <a:fillRect/>
          </a:stretch>
        </p:blipFill>
        <p:spPr>
          <a:xfrm>
            <a:off x="0" y="333216"/>
            <a:ext cx="12192000" cy="6191568"/>
          </a:xfrm>
          <a:prstGeom prst="rect">
            <a:avLst/>
          </a:prstGeom>
        </p:spPr>
      </p:pic>
    </p:spTree>
    <p:extLst>
      <p:ext uri="{BB962C8B-B14F-4D97-AF65-F5344CB8AC3E}">
        <p14:creationId xmlns:p14="http://schemas.microsoft.com/office/powerpoint/2010/main" val="1436844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331AE4-B518-8202-845E-D2A188086670}"/>
              </a:ext>
            </a:extLst>
          </p:cNvPr>
          <p:cNvPicPr>
            <a:picLocks noChangeAspect="1"/>
          </p:cNvPicPr>
          <p:nvPr/>
        </p:nvPicPr>
        <p:blipFill>
          <a:blip r:embed="rId2"/>
          <a:stretch>
            <a:fillRect/>
          </a:stretch>
        </p:blipFill>
        <p:spPr>
          <a:xfrm>
            <a:off x="0" y="333216"/>
            <a:ext cx="12192000" cy="6191568"/>
          </a:xfrm>
          <a:prstGeom prst="rect">
            <a:avLst/>
          </a:prstGeom>
        </p:spPr>
      </p:pic>
    </p:spTree>
    <p:extLst>
      <p:ext uri="{BB962C8B-B14F-4D97-AF65-F5344CB8AC3E}">
        <p14:creationId xmlns:p14="http://schemas.microsoft.com/office/powerpoint/2010/main" val="1468814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B8FADF-8D93-E8F2-6F8C-9CA07717C0E0}"/>
              </a:ext>
            </a:extLst>
          </p:cNvPr>
          <p:cNvPicPr>
            <a:picLocks noChangeAspect="1"/>
          </p:cNvPicPr>
          <p:nvPr/>
        </p:nvPicPr>
        <p:blipFill>
          <a:blip r:embed="rId2"/>
          <a:stretch>
            <a:fillRect/>
          </a:stretch>
        </p:blipFill>
        <p:spPr>
          <a:xfrm>
            <a:off x="0" y="384018"/>
            <a:ext cx="12192000" cy="6089963"/>
          </a:xfrm>
          <a:prstGeom prst="rect">
            <a:avLst/>
          </a:prstGeom>
        </p:spPr>
      </p:pic>
    </p:spTree>
    <p:extLst>
      <p:ext uri="{BB962C8B-B14F-4D97-AF65-F5344CB8AC3E}">
        <p14:creationId xmlns:p14="http://schemas.microsoft.com/office/powerpoint/2010/main" val="3951630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8AD18D-FD0F-54C1-3202-7301DA8F34CA}"/>
              </a:ext>
            </a:extLst>
          </p:cNvPr>
          <p:cNvPicPr>
            <a:picLocks noChangeAspect="1"/>
          </p:cNvPicPr>
          <p:nvPr/>
        </p:nvPicPr>
        <p:blipFill>
          <a:blip r:embed="rId2"/>
          <a:stretch>
            <a:fillRect/>
          </a:stretch>
        </p:blipFill>
        <p:spPr>
          <a:xfrm>
            <a:off x="0" y="361950"/>
            <a:ext cx="12192000" cy="6134100"/>
          </a:xfrm>
          <a:prstGeom prst="rect">
            <a:avLst/>
          </a:prstGeom>
        </p:spPr>
      </p:pic>
    </p:spTree>
    <p:extLst>
      <p:ext uri="{BB962C8B-B14F-4D97-AF65-F5344CB8AC3E}">
        <p14:creationId xmlns:p14="http://schemas.microsoft.com/office/powerpoint/2010/main" val="1711892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06BC0C-AA2A-F789-3448-E8300B079CDA}"/>
              </a:ext>
            </a:extLst>
          </p:cNvPr>
          <p:cNvPicPr>
            <a:picLocks noChangeAspect="1"/>
          </p:cNvPicPr>
          <p:nvPr/>
        </p:nvPicPr>
        <p:blipFill>
          <a:blip r:embed="rId2"/>
          <a:stretch>
            <a:fillRect/>
          </a:stretch>
        </p:blipFill>
        <p:spPr>
          <a:xfrm>
            <a:off x="0" y="352267"/>
            <a:ext cx="12192000" cy="6153466"/>
          </a:xfrm>
          <a:prstGeom prst="rect">
            <a:avLst/>
          </a:prstGeom>
        </p:spPr>
      </p:pic>
    </p:spTree>
    <p:extLst>
      <p:ext uri="{BB962C8B-B14F-4D97-AF65-F5344CB8AC3E}">
        <p14:creationId xmlns:p14="http://schemas.microsoft.com/office/powerpoint/2010/main" val="894886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The Problem</a:t>
            </a:r>
          </a:p>
        </p:txBody>
      </p:sp>
      <p:graphicFrame>
        <p:nvGraphicFramePr>
          <p:cNvPr id="4" name="Content Placeholder 3">
            <a:extLst>
              <a:ext uri="{FF2B5EF4-FFF2-40B4-BE49-F238E27FC236}">
                <a16:creationId xmlns:a16="http://schemas.microsoft.com/office/drawing/2014/main" id="{8D4F1745-A55E-4835-88EB-BC637121B608}"/>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479292124"/>
              </p:ext>
            </p:extLst>
          </p:nvPr>
        </p:nvGraphicFramePr>
        <p:xfrm>
          <a:off x="1141413" y="1738993"/>
          <a:ext cx="10166123" cy="4215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3689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1EF67E-46BD-0BE7-6E3E-AD573F32BF93}"/>
              </a:ext>
            </a:extLst>
          </p:cNvPr>
          <p:cNvPicPr>
            <a:picLocks noChangeAspect="1"/>
          </p:cNvPicPr>
          <p:nvPr/>
        </p:nvPicPr>
        <p:blipFill rotWithShape="1">
          <a:blip r:embed="rId2"/>
          <a:srcRect r="1348"/>
          <a:stretch/>
        </p:blipFill>
        <p:spPr>
          <a:xfrm>
            <a:off x="0" y="309293"/>
            <a:ext cx="12192000" cy="6153150"/>
          </a:xfrm>
          <a:prstGeom prst="rect">
            <a:avLst/>
          </a:prstGeom>
        </p:spPr>
      </p:pic>
    </p:spTree>
    <p:extLst>
      <p:ext uri="{BB962C8B-B14F-4D97-AF65-F5344CB8AC3E}">
        <p14:creationId xmlns:p14="http://schemas.microsoft.com/office/powerpoint/2010/main" val="3092020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A65545-7A37-F31D-7AE7-083F1A9257A1}"/>
              </a:ext>
            </a:extLst>
          </p:cNvPr>
          <p:cNvPicPr>
            <a:picLocks noChangeAspect="1"/>
          </p:cNvPicPr>
          <p:nvPr/>
        </p:nvPicPr>
        <p:blipFill>
          <a:blip r:embed="rId2"/>
          <a:stretch>
            <a:fillRect/>
          </a:stretch>
        </p:blipFill>
        <p:spPr>
          <a:xfrm>
            <a:off x="0" y="425295"/>
            <a:ext cx="12192000" cy="6007409"/>
          </a:xfrm>
          <a:prstGeom prst="rect">
            <a:avLst/>
          </a:prstGeom>
        </p:spPr>
      </p:pic>
    </p:spTree>
    <p:extLst>
      <p:ext uri="{BB962C8B-B14F-4D97-AF65-F5344CB8AC3E}">
        <p14:creationId xmlns:p14="http://schemas.microsoft.com/office/powerpoint/2010/main" val="1460754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9FB670-6EB9-0004-6103-B29C5E1C16EA}"/>
              </a:ext>
            </a:extLst>
          </p:cNvPr>
          <p:cNvPicPr>
            <a:picLocks noChangeAspect="1"/>
          </p:cNvPicPr>
          <p:nvPr/>
        </p:nvPicPr>
        <p:blipFill>
          <a:blip r:embed="rId2"/>
          <a:stretch>
            <a:fillRect/>
          </a:stretch>
        </p:blipFill>
        <p:spPr>
          <a:xfrm>
            <a:off x="0" y="431646"/>
            <a:ext cx="12191999" cy="5994708"/>
          </a:xfrm>
          <a:prstGeom prst="rect">
            <a:avLst/>
          </a:prstGeom>
        </p:spPr>
      </p:pic>
    </p:spTree>
    <p:extLst>
      <p:ext uri="{BB962C8B-B14F-4D97-AF65-F5344CB8AC3E}">
        <p14:creationId xmlns:p14="http://schemas.microsoft.com/office/powerpoint/2010/main" val="1449914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9BF8AF-4248-7A6F-D605-7FF8DE070835}"/>
              </a:ext>
            </a:extLst>
          </p:cNvPr>
          <p:cNvPicPr>
            <a:picLocks noChangeAspect="1"/>
          </p:cNvPicPr>
          <p:nvPr/>
        </p:nvPicPr>
        <p:blipFill>
          <a:blip r:embed="rId2"/>
          <a:stretch>
            <a:fillRect/>
          </a:stretch>
        </p:blipFill>
        <p:spPr>
          <a:xfrm>
            <a:off x="69010" y="403069"/>
            <a:ext cx="12122989" cy="6051861"/>
          </a:xfrm>
          <a:prstGeom prst="rect">
            <a:avLst/>
          </a:prstGeom>
        </p:spPr>
      </p:pic>
    </p:spTree>
    <p:extLst>
      <p:ext uri="{BB962C8B-B14F-4D97-AF65-F5344CB8AC3E}">
        <p14:creationId xmlns:p14="http://schemas.microsoft.com/office/powerpoint/2010/main" val="4245240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0B6E80-80F4-BCA5-B517-86AF57DBBEA0}"/>
              </a:ext>
            </a:extLst>
          </p:cNvPr>
          <p:cNvPicPr>
            <a:picLocks noChangeAspect="1"/>
          </p:cNvPicPr>
          <p:nvPr/>
        </p:nvPicPr>
        <p:blipFill>
          <a:blip r:embed="rId2"/>
          <a:stretch>
            <a:fillRect/>
          </a:stretch>
        </p:blipFill>
        <p:spPr>
          <a:xfrm>
            <a:off x="0" y="387193"/>
            <a:ext cx="12192000" cy="6083613"/>
          </a:xfrm>
          <a:prstGeom prst="rect">
            <a:avLst/>
          </a:prstGeom>
        </p:spPr>
      </p:pic>
    </p:spTree>
    <p:extLst>
      <p:ext uri="{BB962C8B-B14F-4D97-AF65-F5344CB8AC3E}">
        <p14:creationId xmlns:p14="http://schemas.microsoft.com/office/powerpoint/2010/main" val="1636299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A77100-1E02-6979-E29F-38AA3F1B0C4C}"/>
              </a:ext>
            </a:extLst>
          </p:cNvPr>
          <p:cNvPicPr>
            <a:picLocks noChangeAspect="1"/>
          </p:cNvPicPr>
          <p:nvPr/>
        </p:nvPicPr>
        <p:blipFill>
          <a:blip r:embed="rId2"/>
          <a:stretch>
            <a:fillRect/>
          </a:stretch>
        </p:blipFill>
        <p:spPr>
          <a:xfrm>
            <a:off x="0" y="317340"/>
            <a:ext cx="12192000" cy="6223320"/>
          </a:xfrm>
          <a:prstGeom prst="rect">
            <a:avLst/>
          </a:prstGeom>
        </p:spPr>
      </p:pic>
    </p:spTree>
    <p:extLst>
      <p:ext uri="{BB962C8B-B14F-4D97-AF65-F5344CB8AC3E}">
        <p14:creationId xmlns:p14="http://schemas.microsoft.com/office/powerpoint/2010/main" val="3506714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A77100-1E02-6979-E29F-38AA3F1B0C4C}"/>
              </a:ext>
            </a:extLst>
          </p:cNvPr>
          <p:cNvPicPr>
            <a:picLocks noChangeAspect="1"/>
          </p:cNvPicPr>
          <p:nvPr/>
        </p:nvPicPr>
        <p:blipFill>
          <a:blip r:embed="rId2"/>
          <a:stretch>
            <a:fillRect/>
          </a:stretch>
        </p:blipFill>
        <p:spPr>
          <a:xfrm>
            <a:off x="0" y="317340"/>
            <a:ext cx="12192000" cy="6223320"/>
          </a:xfrm>
          <a:prstGeom prst="rect">
            <a:avLst/>
          </a:prstGeom>
        </p:spPr>
      </p:pic>
    </p:spTree>
    <p:extLst>
      <p:ext uri="{BB962C8B-B14F-4D97-AF65-F5344CB8AC3E}">
        <p14:creationId xmlns:p14="http://schemas.microsoft.com/office/powerpoint/2010/main" val="246087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92056C-E717-E67F-7EF9-69258AE0B6DD}"/>
              </a:ext>
            </a:extLst>
          </p:cNvPr>
          <p:cNvPicPr>
            <a:picLocks noChangeAspect="1"/>
          </p:cNvPicPr>
          <p:nvPr/>
        </p:nvPicPr>
        <p:blipFill>
          <a:blip r:embed="rId2"/>
          <a:stretch>
            <a:fillRect/>
          </a:stretch>
        </p:blipFill>
        <p:spPr>
          <a:xfrm>
            <a:off x="0" y="333375"/>
            <a:ext cx="12192000" cy="6191250"/>
          </a:xfrm>
          <a:prstGeom prst="rect">
            <a:avLst/>
          </a:prstGeom>
        </p:spPr>
      </p:pic>
    </p:spTree>
    <p:extLst>
      <p:ext uri="{BB962C8B-B14F-4D97-AF65-F5344CB8AC3E}">
        <p14:creationId xmlns:p14="http://schemas.microsoft.com/office/powerpoint/2010/main" val="2241165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82ACDB-8A7A-516D-B2D4-AD5D038DF5D5}"/>
              </a:ext>
            </a:extLst>
          </p:cNvPr>
          <p:cNvPicPr>
            <a:picLocks noChangeAspect="1"/>
          </p:cNvPicPr>
          <p:nvPr/>
        </p:nvPicPr>
        <p:blipFill>
          <a:blip r:embed="rId2"/>
          <a:stretch>
            <a:fillRect/>
          </a:stretch>
        </p:blipFill>
        <p:spPr>
          <a:xfrm>
            <a:off x="0" y="323850"/>
            <a:ext cx="12192000" cy="6210300"/>
          </a:xfrm>
          <a:prstGeom prst="rect">
            <a:avLst/>
          </a:prstGeom>
        </p:spPr>
      </p:pic>
    </p:spTree>
    <p:extLst>
      <p:ext uri="{BB962C8B-B14F-4D97-AF65-F5344CB8AC3E}">
        <p14:creationId xmlns:p14="http://schemas.microsoft.com/office/powerpoint/2010/main" val="3402264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82ACDB-8A7A-516D-B2D4-AD5D038DF5D5}"/>
              </a:ext>
            </a:extLst>
          </p:cNvPr>
          <p:cNvPicPr>
            <a:picLocks noChangeAspect="1"/>
          </p:cNvPicPr>
          <p:nvPr/>
        </p:nvPicPr>
        <p:blipFill>
          <a:blip r:embed="rId2"/>
          <a:stretch>
            <a:fillRect/>
          </a:stretch>
        </p:blipFill>
        <p:spPr>
          <a:xfrm>
            <a:off x="0" y="323850"/>
            <a:ext cx="12192000" cy="6210300"/>
          </a:xfrm>
          <a:prstGeom prst="rect">
            <a:avLst/>
          </a:prstGeom>
        </p:spPr>
      </p:pic>
    </p:spTree>
    <p:extLst>
      <p:ext uri="{BB962C8B-B14F-4D97-AF65-F5344CB8AC3E}">
        <p14:creationId xmlns:p14="http://schemas.microsoft.com/office/powerpoint/2010/main" val="3233196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EC8278-ED2D-4D26-A9D5-E0C623CC9E2A}"/>
              </a:ext>
            </a:extLst>
          </p:cNvPr>
          <p:cNvSpPr/>
          <p:nvPr/>
        </p:nvSpPr>
        <p:spPr>
          <a:xfrm>
            <a:off x="4735285" y="1774373"/>
            <a:ext cx="1771650" cy="620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STUDENT</a:t>
            </a:r>
          </a:p>
        </p:txBody>
      </p:sp>
      <p:sp>
        <p:nvSpPr>
          <p:cNvPr id="7" name="Rectangle 6">
            <a:extLst>
              <a:ext uri="{FF2B5EF4-FFF2-40B4-BE49-F238E27FC236}">
                <a16:creationId xmlns:a16="http://schemas.microsoft.com/office/drawing/2014/main" id="{D074E30F-0749-45E5-A0A1-533031E0EFBD}"/>
              </a:ext>
            </a:extLst>
          </p:cNvPr>
          <p:cNvSpPr/>
          <p:nvPr/>
        </p:nvSpPr>
        <p:spPr>
          <a:xfrm>
            <a:off x="7625442" y="739351"/>
            <a:ext cx="1771650" cy="620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UPDATE PROFILE</a:t>
            </a:r>
          </a:p>
          <a:p>
            <a:pPr algn="ctr"/>
            <a:r>
              <a:rPr lang="en-IN" dirty="0"/>
              <a:t>(PARTIALLY)</a:t>
            </a:r>
          </a:p>
        </p:txBody>
      </p:sp>
      <p:sp>
        <p:nvSpPr>
          <p:cNvPr id="8" name="Rectangle 7">
            <a:extLst>
              <a:ext uri="{FF2B5EF4-FFF2-40B4-BE49-F238E27FC236}">
                <a16:creationId xmlns:a16="http://schemas.microsoft.com/office/drawing/2014/main" id="{F6F0A634-A72D-4366-AF97-28EB7A4436A7}"/>
              </a:ext>
            </a:extLst>
          </p:cNvPr>
          <p:cNvSpPr/>
          <p:nvPr/>
        </p:nvSpPr>
        <p:spPr>
          <a:xfrm>
            <a:off x="4735285" y="745670"/>
            <a:ext cx="1771650" cy="620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VIEW PROFILE</a:t>
            </a:r>
          </a:p>
        </p:txBody>
      </p:sp>
      <p:sp>
        <p:nvSpPr>
          <p:cNvPr id="10" name="Rectangle 9">
            <a:extLst>
              <a:ext uri="{FF2B5EF4-FFF2-40B4-BE49-F238E27FC236}">
                <a16:creationId xmlns:a16="http://schemas.microsoft.com/office/drawing/2014/main" id="{3C7BD5BC-C907-4BC1-9C35-2EF8C1FDC6DE}"/>
              </a:ext>
            </a:extLst>
          </p:cNvPr>
          <p:cNvSpPr/>
          <p:nvPr/>
        </p:nvSpPr>
        <p:spPr>
          <a:xfrm>
            <a:off x="828675" y="4856445"/>
            <a:ext cx="1771650" cy="620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 ADMINISTRATOR</a:t>
            </a:r>
          </a:p>
        </p:txBody>
      </p:sp>
      <p:sp>
        <p:nvSpPr>
          <p:cNvPr id="11" name="Rectangle 10">
            <a:extLst>
              <a:ext uri="{FF2B5EF4-FFF2-40B4-BE49-F238E27FC236}">
                <a16:creationId xmlns:a16="http://schemas.microsoft.com/office/drawing/2014/main" id="{FCA57B39-00E5-4D22-92CF-A32C2737C881}"/>
              </a:ext>
            </a:extLst>
          </p:cNvPr>
          <p:cNvSpPr/>
          <p:nvPr/>
        </p:nvSpPr>
        <p:spPr>
          <a:xfrm>
            <a:off x="1841729" y="760585"/>
            <a:ext cx="1771650" cy="620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UPLOAD PROJECT LINKS</a:t>
            </a:r>
          </a:p>
        </p:txBody>
      </p:sp>
      <p:sp>
        <p:nvSpPr>
          <p:cNvPr id="12" name="Rectangle 11">
            <a:extLst>
              <a:ext uri="{FF2B5EF4-FFF2-40B4-BE49-F238E27FC236}">
                <a16:creationId xmlns:a16="http://schemas.microsoft.com/office/drawing/2014/main" id="{BB06ED4E-B95B-43E4-9B13-940816A10F3D}"/>
              </a:ext>
            </a:extLst>
          </p:cNvPr>
          <p:cNvSpPr/>
          <p:nvPr/>
        </p:nvSpPr>
        <p:spPr>
          <a:xfrm>
            <a:off x="4592410" y="2788106"/>
            <a:ext cx="2057400" cy="620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REPORT/VIEW COMPLAIN /QUERY</a:t>
            </a:r>
          </a:p>
        </p:txBody>
      </p:sp>
      <p:sp>
        <p:nvSpPr>
          <p:cNvPr id="13" name="Rectangle 12">
            <a:extLst>
              <a:ext uri="{FF2B5EF4-FFF2-40B4-BE49-F238E27FC236}">
                <a16:creationId xmlns:a16="http://schemas.microsoft.com/office/drawing/2014/main" id="{96B3B91A-4947-4614-894B-CABDCFECE0CA}"/>
              </a:ext>
            </a:extLst>
          </p:cNvPr>
          <p:cNvSpPr/>
          <p:nvPr/>
        </p:nvSpPr>
        <p:spPr>
          <a:xfrm>
            <a:off x="4735285" y="3816809"/>
            <a:ext cx="1771650" cy="620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HELPDESK PORTAL</a:t>
            </a:r>
          </a:p>
        </p:txBody>
      </p:sp>
      <p:sp>
        <p:nvSpPr>
          <p:cNvPr id="14" name="Rectangle 13">
            <a:extLst>
              <a:ext uri="{FF2B5EF4-FFF2-40B4-BE49-F238E27FC236}">
                <a16:creationId xmlns:a16="http://schemas.microsoft.com/office/drawing/2014/main" id="{F3DA102D-9F86-434B-BFA4-D2B3F37A320C}"/>
              </a:ext>
            </a:extLst>
          </p:cNvPr>
          <p:cNvSpPr/>
          <p:nvPr/>
        </p:nvSpPr>
        <p:spPr>
          <a:xfrm>
            <a:off x="4735285" y="4944161"/>
            <a:ext cx="1771650" cy="620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UNIQUE ISSUE</a:t>
            </a:r>
          </a:p>
        </p:txBody>
      </p:sp>
      <p:sp>
        <p:nvSpPr>
          <p:cNvPr id="15" name="Rectangle 14">
            <a:extLst>
              <a:ext uri="{FF2B5EF4-FFF2-40B4-BE49-F238E27FC236}">
                <a16:creationId xmlns:a16="http://schemas.microsoft.com/office/drawing/2014/main" id="{0B8D49A7-4B8A-4E30-95B1-11A06AC86E77}"/>
              </a:ext>
            </a:extLst>
          </p:cNvPr>
          <p:cNvSpPr/>
          <p:nvPr/>
        </p:nvSpPr>
        <p:spPr>
          <a:xfrm>
            <a:off x="7625442" y="3816809"/>
            <a:ext cx="1771650" cy="620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COMMON ISSUE</a:t>
            </a:r>
          </a:p>
        </p:txBody>
      </p:sp>
      <p:sp>
        <p:nvSpPr>
          <p:cNvPr id="16" name="Rectangle 15">
            <a:extLst>
              <a:ext uri="{FF2B5EF4-FFF2-40B4-BE49-F238E27FC236}">
                <a16:creationId xmlns:a16="http://schemas.microsoft.com/office/drawing/2014/main" id="{3603B94B-DB37-4788-9A90-A8B84E50BC69}"/>
              </a:ext>
            </a:extLst>
          </p:cNvPr>
          <p:cNvSpPr/>
          <p:nvPr/>
        </p:nvSpPr>
        <p:spPr>
          <a:xfrm>
            <a:off x="7625442" y="4789039"/>
            <a:ext cx="1771650" cy="620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AUTOMATED CHATBOT</a:t>
            </a:r>
          </a:p>
        </p:txBody>
      </p:sp>
      <p:sp>
        <p:nvSpPr>
          <p:cNvPr id="17" name="Rectangle 16">
            <a:extLst>
              <a:ext uri="{FF2B5EF4-FFF2-40B4-BE49-F238E27FC236}">
                <a16:creationId xmlns:a16="http://schemas.microsoft.com/office/drawing/2014/main" id="{C7071FFB-D0AA-453B-A1A8-C5586AA2A4A4}"/>
              </a:ext>
            </a:extLst>
          </p:cNvPr>
          <p:cNvSpPr/>
          <p:nvPr/>
        </p:nvSpPr>
        <p:spPr>
          <a:xfrm>
            <a:off x="863373" y="2398036"/>
            <a:ext cx="1702254" cy="1220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CODE EMBEDDED FOR SOME PYTHON PROJECTS</a:t>
            </a:r>
          </a:p>
        </p:txBody>
      </p:sp>
      <p:sp>
        <p:nvSpPr>
          <p:cNvPr id="18" name="Rectangle 17">
            <a:extLst>
              <a:ext uri="{FF2B5EF4-FFF2-40B4-BE49-F238E27FC236}">
                <a16:creationId xmlns:a16="http://schemas.microsoft.com/office/drawing/2014/main" id="{4E71085B-6997-4778-8DFE-8F288BB6E058}"/>
              </a:ext>
            </a:extLst>
          </p:cNvPr>
          <p:cNvSpPr/>
          <p:nvPr/>
        </p:nvSpPr>
        <p:spPr>
          <a:xfrm>
            <a:off x="2727554" y="3816809"/>
            <a:ext cx="1771650" cy="620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VERIFY QUERY STATUS</a:t>
            </a:r>
          </a:p>
        </p:txBody>
      </p:sp>
      <p:cxnSp>
        <p:nvCxnSpPr>
          <p:cNvPr id="20" name="Straight Arrow Connector 19">
            <a:extLst>
              <a:ext uri="{FF2B5EF4-FFF2-40B4-BE49-F238E27FC236}">
                <a16:creationId xmlns:a16="http://schemas.microsoft.com/office/drawing/2014/main" id="{45A99B73-A745-4BE4-B670-71D13BBC646E}"/>
              </a:ext>
            </a:extLst>
          </p:cNvPr>
          <p:cNvCxnSpPr>
            <a:stCxn id="6" idx="0"/>
            <a:endCxn id="8" idx="2"/>
          </p:cNvCxnSpPr>
          <p:nvPr/>
        </p:nvCxnSpPr>
        <p:spPr>
          <a:xfrm flipV="1">
            <a:off x="5621110" y="1366155"/>
            <a:ext cx="0" cy="408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C972FE-A26C-481E-A670-C82B0A65C8CE}"/>
              </a:ext>
            </a:extLst>
          </p:cNvPr>
          <p:cNvCxnSpPr>
            <a:cxnSpLocks/>
          </p:cNvCxnSpPr>
          <p:nvPr/>
        </p:nvCxnSpPr>
        <p:spPr>
          <a:xfrm flipV="1">
            <a:off x="6506935" y="1020532"/>
            <a:ext cx="1118507" cy="1064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63EB2CF-5CDD-4CA2-96F6-7644AF156707}"/>
              </a:ext>
            </a:extLst>
          </p:cNvPr>
          <p:cNvCxnSpPr>
            <a:cxnSpLocks/>
          </p:cNvCxnSpPr>
          <p:nvPr/>
        </p:nvCxnSpPr>
        <p:spPr>
          <a:xfrm flipH="1" flipV="1">
            <a:off x="3616779" y="1020531"/>
            <a:ext cx="1118506" cy="1064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CED455D-DB92-4962-821D-98AA6772CCB7}"/>
              </a:ext>
            </a:extLst>
          </p:cNvPr>
          <p:cNvCxnSpPr>
            <a:cxnSpLocks/>
            <a:stCxn id="18" idx="3"/>
            <a:endCxn id="13" idx="1"/>
          </p:cNvCxnSpPr>
          <p:nvPr/>
        </p:nvCxnSpPr>
        <p:spPr>
          <a:xfrm>
            <a:off x="4499204" y="4127052"/>
            <a:ext cx="2360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1EA53C-CB7B-4AD0-B040-91B8823183C3}"/>
              </a:ext>
            </a:extLst>
          </p:cNvPr>
          <p:cNvCxnSpPr>
            <a:cxnSpLocks/>
            <a:stCxn id="53" idx="1"/>
            <a:endCxn id="10" idx="2"/>
          </p:cNvCxnSpPr>
          <p:nvPr/>
        </p:nvCxnSpPr>
        <p:spPr>
          <a:xfrm flipH="1" flipV="1">
            <a:off x="1714500" y="5476930"/>
            <a:ext cx="1016454" cy="7661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43ECA09-78AD-4A64-90ED-9FF75A726F36}"/>
              </a:ext>
            </a:extLst>
          </p:cNvPr>
          <p:cNvCxnSpPr>
            <a:cxnSpLocks/>
            <a:stCxn id="14" idx="2"/>
            <a:endCxn id="83" idx="1"/>
          </p:cNvCxnSpPr>
          <p:nvPr/>
        </p:nvCxnSpPr>
        <p:spPr>
          <a:xfrm>
            <a:off x="5621110" y="5564646"/>
            <a:ext cx="959091" cy="6744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1E60FF7-8F68-41A7-96E8-37478965915A}"/>
              </a:ext>
            </a:extLst>
          </p:cNvPr>
          <p:cNvCxnSpPr>
            <a:cxnSpLocks/>
            <a:stCxn id="10" idx="0"/>
            <a:endCxn id="18" idx="1"/>
          </p:cNvCxnSpPr>
          <p:nvPr/>
        </p:nvCxnSpPr>
        <p:spPr>
          <a:xfrm flipV="1">
            <a:off x="1714500" y="4127052"/>
            <a:ext cx="1013054" cy="7293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96A32A1-BF27-4690-9F7D-FA4DB6504A8A}"/>
              </a:ext>
            </a:extLst>
          </p:cNvPr>
          <p:cNvCxnSpPr>
            <a:cxnSpLocks/>
            <a:stCxn id="6" idx="2"/>
            <a:endCxn id="12" idx="0"/>
          </p:cNvCxnSpPr>
          <p:nvPr/>
        </p:nvCxnSpPr>
        <p:spPr>
          <a:xfrm>
            <a:off x="5621110" y="2394858"/>
            <a:ext cx="0" cy="393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E15A3D9-684E-4729-BB0E-BAC627FF2028}"/>
              </a:ext>
            </a:extLst>
          </p:cNvPr>
          <p:cNvCxnSpPr>
            <a:cxnSpLocks/>
            <a:stCxn id="12" idx="2"/>
            <a:endCxn id="13" idx="0"/>
          </p:cNvCxnSpPr>
          <p:nvPr/>
        </p:nvCxnSpPr>
        <p:spPr>
          <a:xfrm>
            <a:off x="5621110" y="3408591"/>
            <a:ext cx="0" cy="408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3B47112-CD43-4356-B317-6D5549EB0617}"/>
              </a:ext>
            </a:extLst>
          </p:cNvPr>
          <p:cNvCxnSpPr>
            <a:cxnSpLocks/>
            <a:stCxn id="13" idx="2"/>
            <a:endCxn id="14" idx="0"/>
          </p:cNvCxnSpPr>
          <p:nvPr/>
        </p:nvCxnSpPr>
        <p:spPr>
          <a:xfrm>
            <a:off x="5621110" y="4437294"/>
            <a:ext cx="0" cy="5068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50CE21D-D286-41CD-A765-860A0845D9E5}"/>
              </a:ext>
            </a:extLst>
          </p:cNvPr>
          <p:cNvCxnSpPr>
            <a:cxnSpLocks/>
            <a:stCxn id="13" idx="3"/>
            <a:endCxn id="15" idx="1"/>
          </p:cNvCxnSpPr>
          <p:nvPr/>
        </p:nvCxnSpPr>
        <p:spPr>
          <a:xfrm>
            <a:off x="6506935" y="4127052"/>
            <a:ext cx="11185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0A4135C-E87C-404F-94E4-E8A56EE2BB17}"/>
              </a:ext>
            </a:extLst>
          </p:cNvPr>
          <p:cNvCxnSpPr>
            <a:cxnSpLocks/>
            <a:stCxn id="15" idx="2"/>
            <a:endCxn id="16" idx="0"/>
          </p:cNvCxnSpPr>
          <p:nvPr/>
        </p:nvCxnSpPr>
        <p:spPr>
          <a:xfrm>
            <a:off x="8511267" y="4437294"/>
            <a:ext cx="0" cy="3517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DE975D4-300F-4421-90AB-F4939AE18C92}"/>
              </a:ext>
            </a:extLst>
          </p:cNvPr>
          <p:cNvCxnSpPr>
            <a:cxnSpLocks/>
            <a:stCxn id="16" idx="1"/>
            <a:endCxn id="13" idx="3"/>
          </p:cNvCxnSpPr>
          <p:nvPr/>
        </p:nvCxnSpPr>
        <p:spPr>
          <a:xfrm flipH="1" flipV="1">
            <a:off x="6506935" y="4127052"/>
            <a:ext cx="1118507" cy="9722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DAD761E-7F66-340F-F23C-06E1F29A5B77}"/>
              </a:ext>
            </a:extLst>
          </p:cNvPr>
          <p:cNvSpPr/>
          <p:nvPr/>
        </p:nvSpPr>
        <p:spPr>
          <a:xfrm>
            <a:off x="7625442" y="1727560"/>
            <a:ext cx="1771650" cy="620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CHANGE PASSWORD</a:t>
            </a:r>
          </a:p>
        </p:txBody>
      </p:sp>
      <p:cxnSp>
        <p:nvCxnSpPr>
          <p:cNvPr id="38" name="Straight Arrow Connector 37">
            <a:extLst>
              <a:ext uri="{FF2B5EF4-FFF2-40B4-BE49-F238E27FC236}">
                <a16:creationId xmlns:a16="http://schemas.microsoft.com/office/drawing/2014/main" id="{C9885995-0F24-1DC4-3728-D761974D1D79}"/>
              </a:ext>
            </a:extLst>
          </p:cNvPr>
          <p:cNvCxnSpPr>
            <a:cxnSpLocks/>
            <a:endCxn id="37" idx="1"/>
          </p:cNvCxnSpPr>
          <p:nvPr/>
        </p:nvCxnSpPr>
        <p:spPr>
          <a:xfrm flipV="1">
            <a:off x="6506935" y="2037803"/>
            <a:ext cx="1118507" cy="529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1CB8F5D2-69EB-AA09-B73A-52C7E3F304C8}"/>
              </a:ext>
            </a:extLst>
          </p:cNvPr>
          <p:cNvSpPr/>
          <p:nvPr/>
        </p:nvSpPr>
        <p:spPr>
          <a:xfrm>
            <a:off x="2730954" y="5932852"/>
            <a:ext cx="1771650" cy="620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UPDATE QUERY STATUS</a:t>
            </a:r>
          </a:p>
        </p:txBody>
      </p:sp>
      <p:cxnSp>
        <p:nvCxnSpPr>
          <p:cNvPr id="54" name="Straight Arrow Connector 53">
            <a:extLst>
              <a:ext uri="{FF2B5EF4-FFF2-40B4-BE49-F238E27FC236}">
                <a16:creationId xmlns:a16="http://schemas.microsoft.com/office/drawing/2014/main" id="{1A92247F-AA37-1ECF-795D-0050B37F829A}"/>
              </a:ext>
            </a:extLst>
          </p:cNvPr>
          <p:cNvCxnSpPr>
            <a:cxnSpLocks/>
            <a:stCxn id="83" idx="1"/>
            <a:endCxn id="53" idx="3"/>
          </p:cNvCxnSpPr>
          <p:nvPr/>
        </p:nvCxnSpPr>
        <p:spPr>
          <a:xfrm flipH="1">
            <a:off x="4502604" y="6239064"/>
            <a:ext cx="2077597" cy="40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990C4417-3C47-1A8A-226C-4A6C25DA605B}"/>
              </a:ext>
            </a:extLst>
          </p:cNvPr>
          <p:cNvSpPr/>
          <p:nvPr/>
        </p:nvSpPr>
        <p:spPr>
          <a:xfrm>
            <a:off x="6580201" y="5928821"/>
            <a:ext cx="1771650" cy="620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SERVICE PROVIDER</a:t>
            </a:r>
          </a:p>
        </p:txBody>
      </p:sp>
      <p:cxnSp>
        <p:nvCxnSpPr>
          <p:cNvPr id="102" name="Straight Arrow Connector 101">
            <a:extLst>
              <a:ext uri="{FF2B5EF4-FFF2-40B4-BE49-F238E27FC236}">
                <a16:creationId xmlns:a16="http://schemas.microsoft.com/office/drawing/2014/main" id="{6542FE6F-4DCB-F4A8-9A6A-7C2226B379C3}"/>
              </a:ext>
            </a:extLst>
          </p:cNvPr>
          <p:cNvCxnSpPr>
            <a:cxnSpLocks/>
            <a:stCxn id="10" idx="0"/>
            <a:endCxn id="17" idx="2"/>
          </p:cNvCxnSpPr>
          <p:nvPr/>
        </p:nvCxnSpPr>
        <p:spPr>
          <a:xfrm flipV="1">
            <a:off x="1714500" y="3618593"/>
            <a:ext cx="0" cy="1237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E3346EF9-6ED7-86AF-73E2-E6E740B92A4D}"/>
              </a:ext>
            </a:extLst>
          </p:cNvPr>
          <p:cNvSpPr/>
          <p:nvPr/>
        </p:nvSpPr>
        <p:spPr>
          <a:xfrm>
            <a:off x="1841729" y="1465703"/>
            <a:ext cx="1771650" cy="620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GENERATE RESUME</a:t>
            </a:r>
          </a:p>
        </p:txBody>
      </p:sp>
      <p:cxnSp>
        <p:nvCxnSpPr>
          <p:cNvPr id="109" name="Straight Arrow Connector 108">
            <a:extLst>
              <a:ext uri="{FF2B5EF4-FFF2-40B4-BE49-F238E27FC236}">
                <a16:creationId xmlns:a16="http://schemas.microsoft.com/office/drawing/2014/main" id="{C6A8C1EB-0B5E-B607-C4B4-AA9C7C8FF342}"/>
              </a:ext>
            </a:extLst>
          </p:cNvPr>
          <p:cNvCxnSpPr>
            <a:cxnSpLocks/>
            <a:stCxn id="6" idx="1"/>
            <a:endCxn id="108" idx="3"/>
          </p:cNvCxnSpPr>
          <p:nvPr/>
        </p:nvCxnSpPr>
        <p:spPr>
          <a:xfrm flipH="1" flipV="1">
            <a:off x="3613379" y="1775946"/>
            <a:ext cx="1121906" cy="308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179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7A2E8A-0650-3DE3-D949-6ED6EF4FA2A0}"/>
              </a:ext>
            </a:extLst>
          </p:cNvPr>
          <p:cNvPicPr>
            <a:picLocks noChangeAspect="1"/>
          </p:cNvPicPr>
          <p:nvPr/>
        </p:nvPicPr>
        <p:blipFill>
          <a:blip r:embed="rId2"/>
          <a:stretch>
            <a:fillRect/>
          </a:stretch>
        </p:blipFill>
        <p:spPr>
          <a:xfrm>
            <a:off x="0" y="425295"/>
            <a:ext cx="12192000" cy="6007409"/>
          </a:xfrm>
          <a:prstGeom prst="rect">
            <a:avLst/>
          </a:prstGeom>
        </p:spPr>
      </p:pic>
    </p:spTree>
    <p:extLst>
      <p:ext uri="{BB962C8B-B14F-4D97-AF65-F5344CB8AC3E}">
        <p14:creationId xmlns:p14="http://schemas.microsoft.com/office/powerpoint/2010/main" val="3220677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D91A20-A566-AF06-C320-6A4524BBA6AA}"/>
              </a:ext>
            </a:extLst>
          </p:cNvPr>
          <p:cNvPicPr>
            <a:picLocks noChangeAspect="1"/>
          </p:cNvPicPr>
          <p:nvPr/>
        </p:nvPicPr>
        <p:blipFill>
          <a:blip r:embed="rId2"/>
          <a:stretch>
            <a:fillRect/>
          </a:stretch>
        </p:blipFill>
        <p:spPr>
          <a:xfrm>
            <a:off x="9212" y="406244"/>
            <a:ext cx="12173576" cy="6045511"/>
          </a:xfrm>
          <a:prstGeom prst="rect">
            <a:avLst/>
          </a:prstGeom>
        </p:spPr>
      </p:pic>
    </p:spTree>
    <p:extLst>
      <p:ext uri="{BB962C8B-B14F-4D97-AF65-F5344CB8AC3E}">
        <p14:creationId xmlns:p14="http://schemas.microsoft.com/office/powerpoint/2010/main" val="1219878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0C37A5-BA02-1DAE-05A8-BF9F3448CC3E}"/>
              </a:ext>
            </a:extLst>
          </p:cNvPr>
          <p:cNvPicPr>
            <a:picLocks noChangeAspect="1"/>
          </p:cNvPicPr>
          <p:nvPr/>
        </p:nvPicPr>
        <p:blipFill>
          <a:blip r:embed="rId2"/>
          <a:stretch>
            <a:fillRect/>
          </a:stretch>
        </p:blipFill>
        <p:spPr>
          <a:xfrm>
            <a:off x="0" y="377668"/>
            <a:ext cx="12192000" cy="6102664"/>
          </a:xfrm>
          <a:prstGeom prst="rect">
            <a:avLst/>
          </a:prstGeom>
        </p:spPr>
      </p:pic>
    </p:spTree>
    <p:extLst>
      <p:ext uri="{BB962C8B-B14F-4D97-AF65-F5344CB8AC3E}">
        <p14:creationId xmlns:p14="http://schemas.microsoft.com/office/powerpoint/2010/main" val="1927564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D63C6B-E501-8912-62E3-E3EB2AE5B150}"/>
              </a:ext>
            </a:extLst>
          </p:cNvPr>
          <p:cNvPicPr>
            <a:picLocks noChangeAspect="1"/>
          </p:cNvPicPr>
          <p:nvPr/>
        </p:nvPicPr>
        <p:blipFill>
          <a:blip r:embed="rId2"/>
          <a:stretch>
            <a:fillRect/>
          </a:stretch>
        </p:blipFill>
        <p:spPr>
          <a:xfrm>
            <a:off x="0" y="333216"/>
            <a:ext cx="12192000" cy="6191568"/>
          </a:xfrm>
          <a:prstGeom prst="rect">
            <a:avLst/>
          </a:prstGeom>
        </p:spPr>
      </p:pic>
    </p:spTree>
    <p:extLst>
      <p:ext uri="{BB962C8B-B14F-4D97-AF65-F5344CB8AC3E}">
        <p14:creationId xmlns:p14="http://schemas.microsoft.com/office/powerpoint/2010/main" val="2919136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B7D9B-D15A-78CE-CC78-D3A0B9BA1DB8}"/>
              </a:ext>
            </a:extLst>
          </p:cNvPr>
          <p:cNvPicPr>
            <a:picLocks noChangeAspect="1"/>
          </p:cNvPicPr>
          <p:nvPr/>
        </p:nvPicPr>
        <p:blipFill>
          <a:blip r:embed="rId2"/>
          <a:stretch>
            <a:fillRect/>
          </a:stretch>
        </p:blipFill>
        <p:spPr>
          <a:xfrm>
            <a:off x="0" y="342900"/>
            <a:ext cx="12192000" cy="6172200"/>
          </a:xfrm>
          <a:prstGeom prst="rect">
            <a:avLst/>
          </a:prstGeom>
        </p:spPr>
      </p:pic>
    </p:spTree>
    <p:extLst>
      <p:ext uri="{BB962C8B-B14F-4D97-AF65-F5344CB8AC3E}">
        <p14:creationId xmlns:p14="http://schemas.microsoft.com/office/powerpoint/2010/main" val="1881423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6D096-2DAE-0A52-5784-6EA733D5E6D7}"/>
              </a:ext>
            </a:extLst>
          </p:cNvPr>
          <p:cNvPicPr>
            <a:picLocks noChangeAspect="1"/>
          </p:cNvPicPr>
          <p:nvPr/>
        </p:nvPicPr>
        <p:blipFill>
          <a:blip r:embed="rId2"/>
          <a:stretch>
            <a:fillRect/>
          </a:stretch>
        </p:blipFill>
        <p:spPr>
          <a:xfrm>
            <a:off x="0" y="371318"/>
            <a:ext cx="12192000" cy="6115364"/>
          </a:xfrm>
          <a:prstGeom prst="rect">
            <a:avLst/>
          </a:prstGeom>
        </p:spPr>
      </p:pic>
    </p:spTree>
    <p:extLst>
      <p:ext uri="{BB962C8B-B14F-4D97-AF65-F5344CB8AC3E}">
        <p14:creationId xmlns:p14="http://schemas.microsoft.com/office/powerpoint/2010/main" val="327016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70FC43-A1D2-1E90-F6CD-02A6320ECFB4}"/>
              </a:ext>
            </a:extLst>
          </p:cNvPr>
          <p:cNvPicPr>
            <a:picLocks noChangeAspect="1"/>
          </p:cNvPicPr>
          <p:nvPr/>
        </p:nvPicPr>
        <p:blipFill>
          <a:blip r:embed="rId2"/>
          <a:stretch>
            <a:fillRect/>
          </a:stretch>
        </p:blipFill>
        <p:spPr>
          <a:xfrm>
            <a:off x="0" y="415925"/>
            <a:ext cx="12192000" cy="6026150"/>
          </a:xfrm>
          <a:prstGeom prst="rect">
            <a:avLst/>
          </a:prstGeom>
        </p:spPr>
      </p:pic>
    </p:spTree>
    <p:extLst>
      <p:ext uri="{BB962C8B-B14F-4D97-AF65-F5344CB8AC3E}">
        <p14:creationId xmlns:p14="http://schemas.microsoft.com/office/powerpoint/2010/main" val="3409811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AACE39-FD08-677F-10F0-049DF3B6582A}"/>
              </a:ext>
            </a:extLst>
          </p:cNvPr>
          <p:cNvPicPr>
            <a:picLocks noChangeAspect="1"/>
          </p:cNvPicPr>
          <p:nvPr/>
        </p:nvPicPr>
        <p:blipFill>
          <a:blip r:embed="rId2"/>
          <a:stretch>
            <a:fillRect/>
          </a:stretch>
        </p:blipFill>
        <p:spPr>
          <a:xfrm>
            <a:off x="0" y="441171"/>
            <a:ext cx="12192000" cy="5975657"/>
          </a:xfrm>
          <a:prstGeom prst="rect">
            <a:avLst/>
          </a:prstGeom>
        </p:spPr>
      </p:pic>
    </p:spTree>
    <p:extLst>
      <p:ext uri="{BB962C8B-B14F-4D97-AF65-F5344CB8AC3E}">
        <p14:creationId xmlns:p14="http://schemas.microsoft.com/office/powerpoint/2010/main" val="4032543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3647EF-91AA-4978-5888-2A9C0AB84F3A}"/>
              </a:ext>
            </a:extLst>
          </p:cNvPr>
          <p:cNvPicPr>
            <a:picLocks noChangeAspect="1"/>
          </p:cNvPicPr>
          <p:nvPr/>
        </p:nvPicPr>
        <p:blipFill>
          <a:blip r:embed="rId2"/>
          <a:stretch>
            <a:fillRect/>
          </a:stretch>
        </p:blipFill>
        <p:spPr>
          <a:xfrm>
            <a:off x="0" y="368300"/>
            <a:ext cx="12192000" cy="6121400"/>
          </a:xfrm>
          <a:prstGeom prst="rect">
            <a:avLst/>
          </a:prstGeom>
        </p:spPr>
      </p:pic>
    </p:spTree>
    <p:extLst>
      <p:ext uri="{BB962C8B-B14F-4D97-AF65-F5344CB8AC3E}">
        <p14:creationId xmlns:p14="http://schemas.microsoft.com/office/powerpoint/2010/main" val="3102317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D9F785-2650-81E4-7BAB-AFE701B79CD5}"/>
              </a:ext>
            </a:extLst>
          </p:cNvPr>
          <p:cNvPicPr>
            <a:picLocks noChangeAspect="1"/>
          </p:cNvPicPr>
          <p:nvPr/>
        </p:nvPicPr>
        <p:blipFill rotWithShape="1">
          <a:blip r:embed="rId2"/>
          <a:srcRect r="1156"/>
          <a:stretch/>
        </p:blipFill>
        <p:spPr>
          <a:xfrm>
            <a:off x="0" y="345536"/>
            <a:ext cx="12192000" cy="5994400"/>
          </a:xfrm>
          <a:prstGeom prst="rect">
            <a:avLst/>
          </a:prstGeom>
        </p:spPr>
      </p:pic>
    </p:spTree>
    <p:extLst>
      <p:ext uri="{BB962C8B-B14F-4D97-AF65-F5344CB8AC3E}">
        <p14:creationId xmlns:p14="http://schemas.microsoft.com/office/powerpoint/2010/main" val="1075044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Benefits</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2" y="1796142"/>
            <a:ext cx="9905999" cy="4443339"/>
          </a:xfrm>
        </p:spPr>
        <p:txBody>
          <a:bodyPr>
            <a:normAutofit fontScale="77500" lnSpcReduction="20000"/>
          </a:bodyPr>
          <a:lstStyle/>
          <a:p>
            <a:pPr algn="l" fontAlgn="base">
              <a:buFont typeface="Arial" panose="020B0604020202020204" pitchFamily="34" charset="0"/>
              <a:buChar char="•"/>
            </a:pPr>
            <a:r>
              <a:rPr lang="en-US" b="0" i="0" dirty="0">
                <a:effectLst/>
              </a:rPr>
              <a:t>Students can get basis information at single click.</a:t>
            </a:r>
          </a:p>
          <a:p>
            <a:pPr algn="l" fontAlgn="base">
              <a:buFont typeface="Arial" panose="020B0604020202020204" pitchFamily="34" charset="0"/>
              <a:buChar char="•"/>
            </a:pPr>
            <a:r>
              <a:rPr lang="en-US" b="0" i="0" dirty="0">
                <a:effectLst/>
              </a:rPr>
              <a:t>Faster and efficient way to help students and resolving their issues with recorded data, especially for 1</a:t>
            </a:r>
            <a:r>
              <a:rPr lang="en-US" b="0" i="0" baseline="30000" dirty="0">
                <a:effectLst/>
              </a:rPr>
              <a:t>st</a:t>
            </a:r>
            <a:r>
              <a:rPr lang="en-US" b="0" i="0" dirty="0">
                <a:effectLst/>
              </a:rPr>
              <a:t> and 2</a:t>
            </a:r>
            <a:r>
              <a:rPr lang="en-US" b="0" i="0" baseline="30000" dirty="0">
                <a:effectLst/>
              </a:rPr>
              <a:t>nd</a:t>
            </a:r>
            <a:r>
              <a:rPr lang="en-US" b="0" i="0" dirty="0">
                <a:effectLst/>
              </a:rPr>
              <a:t> year students. They aren’t aware of many resources and can get confused </a:t>
            </a:r>
            <a:r>
              <a:rPr lang="en-US" dirty="0"/>
              <a:t>when reach multiple people.</a:t>
            </a:r>
          </a:p>
          <a:p>
            <a:pPr algn="l" fontAlgn="base">
              <a:buFont typeface="Arial" panose="020B0604020202020204" pitchFamily="34" charset="0"/>
              <a:buChar char="•"/>
            </a:pPr>
            <a:r>
              <a:rPr lang="en-US" dirty="0"/>
              <a:t>Many times student fear to complain about some serious issue due lack of confidentiality. Helpdesk would me secure and confidential way for them to openly put up their problems or fears without involving any outsider.</a:t>
            </a:r>
            <a:endParaRPr lang="en-US" b="0" i="0" dirty="0">
              <a:effectLst/>
            </a:endParaRPr>
          </a:p>
          <a:p>
            <a:pPr fontAlgn="base"/>
            <a:r>
              <a:rPr lang="en-US" b="0" i="0" dirty="0">
                <a:effectLst/>
              </a:rPr>
              <a:t>Can be more user friendly using automation.</a:t>
            </a:r>
          </a:p>
          <a:p>
            <a:pPr algn="l" fontAlgn="base">
              <a:buFont typeface="Arial" panose="020B0604020202020204" pitchFamily="34" charset="0"/>
              <a:buChar char="•"/>
            </a:pPr>
            <a:r>
              <a:rPr lang="en-US" b="0" i="0" dirty="0">
                <a:effectLst/>
              </a:rPr>
              <a:t>This will save time and money.</a:t>
            </a:r>
          </a:p>
          <a:p>
            <a:pPr algn="l" fontAlgn="base">
              <a:buFont typeface="Arial" panose="020B0604020202020204" pitchFamily="34" charset="0"/>
              <a:buChar char="•"/>
            </a:pPr>
            <a:r>
              <a:rPr lang="en-US" dirty="0"/>
              <a:t>Further, the long dataset can be used for some interesting statistical analysis of students’ performance.</a:t>
            </a:r>
          </a:p>
          <a:p>
            <a:pPr algn="l" fontAlgn="base">
              <a:buFont typeface="Arial" panose="020B0604020202020204" pitchFamily="34" charset="0"/>
              <a:buChar char="•"/>
            </a:pPr>
            <a:r>
              <a:rPr lang="en-US" dirty="0"/>
              <a:t>Also, if worked on achieving a high SEO score can help the institute to improve page rank on web.</a:t>
            </a:r>
            <a:endParaRPr lang="en-US" b="0" i="0" dirty="0">
              <a:effectLst/>
            </a:endParaRPr>
          </a:p>
        </p:txBody>
      </p:sp>
    </p:spTree>
    <p:extLst>
      <p:ext uri="{BB962C8B-B14F-4D97-AF65-F5344CB8AC3E}">
        <p14:creationId xmlns:p14="http://schemas.microsoft.com/office/powerpoint/2010/main" val="1348318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3CCDA2-983D-D3ED-CCD0-E3CFD09107F6}"/>
              </a:ext>
            </a:extLst>
          </p:cNvPr>
          <p:cNvPicPr>
            <a:picLocks noChangeAspect="1"/>
          </p:cNvPicPr>
          <p:nvPr/>
        </p:nvPicPr>
        <p:blipFill>
          <a:blip r:embed="rId2"/>
          <a:stretch>
            <a:fillRect/>
          </a:stretch>
        </p:blipFill>
        <p:spPr>
          <a:xfrm>
            <a:off x="0" y="469748"/>
            <a:ext cx="12192000" cy="5918504"/>
          </a:xfrm>
          <a:prstGeom prst="rect">
            <a:avLst/>
          </a:prstGeom>
        </p:spPr>
      </p:pic>
    </p:spTree>
    <p:extLst>
      <p:ext uri="{BB962C8B-B14F-4D97-AF65-F5344CB8AC3E}">
        <p14:creationId xmlns:p14="http://schemas.microsoft.com/office/powerpoint/2010/main" val="3402553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878C26-9FB2-55D7-0501-A447276F927D}"/>
              </a:ext>
            </a:extLst>
          </p:cNvPr>
          <p:cNvPicPr>
            <a:picLocks noChangeAspect="1"/>
          </p:cNvPicPr>
          <p:nvPr/>
        </p:nvPicPr>
        <p:blipFill>
          <a:blip r:embed="rId2"/>
          <a:stretch>
            <a:fillRect/>
          </a:stretch>
        </p:blipFill>
        <p:spPr>
          <a:xfrm>
            <a:off x="0" y="450697"/>
            <a:ext cx="12192000" cy="5956606"/>
          </a:xfrm>
          <a:prstGeom prst="rect">
            <a:avLst/>
          </a:prstGeom>
        </p:spPr>
      </p:pic>
    </p:spTree>
    <p:extLst>
      <p:ext uri="{BB962C8B-B14F-4D97-AF65-F5344CB8AC3E}">
        <p14:creationId xmlns:p14="http://schemas.microsoft.com/office/powerpoint/2010/main" val="689436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4C3B7-BF4D-ED5B-BF66-B45E8C1ED434}"/>
              </a:ext>
            </a:extLst>
          </p:cNvPr>
          <p:cNvPicPr>
            <a:picLocks noChangeAspect="1"/>
          </p:cNvPicPr>
          <p:nvPr/>
        </p:nvPicPr>
        <p:blipFill>
          <a:blip r:embed="rId2"/>
          <a:stretch>
            <a:fillRect/>
          </a:stretch>
        </p:blipFill>
        <p:spPr>
          <a:xfrm>
            <a:off x="0" y="441171"/>
            <a:ext cx="12192000" cy="5975657"/>
          </a:xfrm>
          <a:prstGeom prst="rect">
            <a:avLst/>
          </a:prstGeom>
        </p:spPr>
      </p:pic>
    </p:spTree>
    <p:extLst>
      <p:ext uri="{BB962C8B-B14F-4D97-AF65-F5344CB8AC3E}">
        <p14:creationId xmlns:p14="http://schemas.microsoft.com/office/powerpoint/2010/main" val="3973076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4BDBEA-541C-3A7C-A186-63DA5313EAA9}"/>
              </a:ext>
            </a:extLst>
          </p:cNvPr>
          <p:cNvPicPr>
            <a:picLocks noChangeAspect="1"/>
          </p:cNvPicPr>
          <p:nvPr/>
        </p:nvPicPr>
        <p:blipFill>
          <a:blip r:embed="rId2"/>
          <a:stretch>
            <a:fillRect/>
          </a:stretch>
        </p:blipFill>
        <p:spPr>
          <a:xfrm>
            <a:off x="0" y="450697"/>
            <a:ext cx="12192000" cy="5956606"/>
          </a:xfrm>
          <a:prstGeom prst="rect">
            <a:avLst/>
          </a:prstGeom>
        </p:spPr>
      </p:pic>
    </p:spTree>
    <p:extLst>
      <p:ext uri="{BB962C8B-B14F-4D97-AF65-F5344CB8AC3E}">
        <p14:creationId xmlns:p14="http://schemas.microsoft.com/office/powerpoint/2010/main" val="786916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4D945C-CAF3-C8F1-4102-8E86AC3079FD}"/>
              </a:ext>
            </a:extLst>
          </p:cNvPr>
          <p:cNvPicPr>
            <a:picLocks noChangeAspect="1"/>
          </p:cNvPicPr>
          <p:nvPr/>
        </p:nvPicPr>
        <p:blipFill>
          <a:blip r:embed="rId2"/>
          <a:stretch>
            <a:fillRect/>
          </a:stretch>
        </p:blipFill>
        <p:spPr>
          <a:xfrm>
            <a:off x="0" y="488799"/>
            <a:ext cx="12192000" cy="5880402"/>
          </a:xfrm>
          <a:prstGeom prst="rect">
            <a:avLst/>
          </a:prstGeom>
        </p:spPr>
      </p:pic>
    </p:spTree>
    <p:extLst>
      <p:ext uri="{BB962C8B-B14F-4D97-AF65-F5344CB8AC3E}">
        <p14:creationId xmlns:p14="http://schemas.microsoft.com/office/powerpoint/2010/main" val="2316366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964106" y="1742536"/>
            <a:ext cx="8791575" cy="2880264"/>
          </a:xfrm>
        </p:spPr>
        <p:txBody>
          <a:bodyPr>
            <a:normAutofit/>
          </a:bodyPr>
          <a:lstStyle/>
          <a:p>
            <a:pPr algn="ctr"/>
            <a:r>
              <a:rPr lang="en-US" sz="5400">
                <a:latin typeface="Rockwell" panose="02060603020205020403" pitchFamily="18" charset="0"/>
              </a:rPr>
              <a:t>Thank you</a:t>
            </a:r>
            <a:br>
              <a:rPr lang="en-US" sz="5400" dirty="0">
                <a:latin typeface="Rockwell" panose="02060603020205020403" pitchFamily="18" charset="0"/>
              </a:rPr>
            </a:br>
            <a:br>
              <a:rPr lang="en-US" sz="5400" dirty="0">
                <a:latin typeface="Rockwell" panose="02060603020205020403" pitchFamily="18" charset="0"/>
              </a:rPr>
            </a:br>
            <a:r>
              <a:rPr lang="en-US" sz="4400" b="1" dirty="0">
                <a:latin typeface="Perpetua" panose="02020502060401020303" pitchFamily="18" charset="0"/>
              </a:rPr>
              <a:t>(Divyanshi Singh 20cs3028)</a:t>
            </a:r>
          </a:p>
        </p:txBody>
      </p:sp>
    </p:spTree>
    <p:extLst>
      <p:ext uri="{BB962C8B-B14F-4D97-AF65-F5344CB8AC3E}">
        <p14:creationId xmlns:p14="http://schemas.microsoft.com/office/powerpoint/2010/main" val="212550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Chatbot Primary purpose </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2" y="1796142"/>
            <a:ext cx="9905999" cy="4443339"/>
          </a:xfrm>
        </p:spPr>
        <p:txBody>
          <a:bodyPr>
            <a:normAutofit/>
          </a:bodyPr>
          <a:lstStyle/>
          <a:p>
            <a:pPr algn="l" fontAlgn="base">
              <a:buFont typeface="Arial" panose="020B0604020202020204" pitchFamily="34" charset="0"/>
              <a:buChar char="•"/>
            </a:pPr>
            <a:r>
              <a:rPr lang="en-US" b="0" i="0" dirty="0">
                <a:effectLst/>
              </a:rPr>
              <a:t>Answering FAQs?</a:t>
            </a:r>
          </a:p>
          <a:p>
            <a:pPr algn="l" fontAlgn="base">
              <a:buFont typeface="Arial" panose="020B0604020202020204" pitchFamily="34" charset="0"/>
              <a:buChar char="•"/>
            </a:pPr>
            <a:r>
              <a:rPr lang="en-US" b="0" i="0" dirty="0">
                <a:effectLst/>
              </a:rPr>
              <a:t>Providing suggestions/advice information?</a:t>
            </a:r>
          </a:p>
          <a:p>
            <a:pPr algn="l" fontAlgn="base">
              <a:buFont typeface="Arial" panose="020B0604020202020204" pitchFamily="34" charset="0"/>
              <a:buChar char="•"/>
            </a:pPr>
            <a:r>
              <a:rPr lang="en-US" dirty="0"/>
              <a:t>Playing some small quiz or riddle games relating to aptitude test</a:t>
            </a:r>
            <a:r>
              <a:rPr lang="en-US" b="0" i="0" dirty="0">
                <a:effectLst/>
              </a:rPr>
              <a:t>?</a:t>
            </a:r>
          </a:p>
          <a:p>
            <a:pPr algn="l" fontAlgn="base">
              <a:buFont typeface="Arial" panose="020B0604020202020204" pitchFamily="34" charset="0"/>
              <a:buChar char="•"/>
            </a:pPr>
            <a:r>
              <a:rPr lang="en-US" dirty="0"/>
              <a:t>Using the pre-resolved queries and entered dataset to help the students in an interactive manner.</a:t>
            </a:r>
            <a:endParaRPr lang="en-US" b="0" i="0" dirty="0">
              <a:effectLst/>
            </a:endParaRPr>
          </a:p>
        </p:txBody>
      </p:sp>
    </p:spTree>
    <p:extLst>
      <p:ext uri="{BB962C8B-B14F-4D97-AF65-F5344CB8AC3E}">
        <p14:creationId xmlns:p14="http://schemas.microsoft.com/office/powerpoint/2010/main" val="1196053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Technologies used</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2" y="1796142"/>
            <a:ext cx="9905999" cy="4443339"/>
          </a:xfrm>
        </p:spPr>
        <p:txBody>
          <a:bodyPr>
            <a:normAutofit/>
          </a:bodyPr>
          <a:lstStyle/>
          <a:p>
            <a:pPr algn="l" fontAlgn="base">
              <a:buFont typeface="Arial" panose="020B0604020202020204" pitchFamily="34" charset="0"/>
              <a:buChar char="•"/>
            </a:pPr>
            <a:r>
              <a:rPr lang="en-US" b="0" i="0" dirty="0">
                <a:effectLst/>
              </a:rPr>
              <a:t>HTML</a:t>
            </a:r>
          </a:p>
          <a:p>
            <a:pPr algn="l" fontAlgn="base">
              <a:buFont typeface="Arial" panose="020B0604020202020204" pitchFamily="34" charset="0"/>
              <a:buChar char="•"/>
            </a:pPr>
            <a:r>
              <a:rPr lang="en-US" dirty="0"/>
              <a:t>CSS</a:t>
            </a:r>
          </a:p>
          <a:p>
            <a:pPr algn="l" fontAlgn="base">
              <a:buFont typeface="Arial" panose="020B0604020202020204" pitchFamily="34" charset="0"/>
              <a:buChar char="•"/>
            </a:pPr>
            <a:r>
              <a:rPr lang="en-US" b="0" i="0" dirty="0">
                <a:effectLst/>
              </a:rPr>
              <a:t>JavaScript</a:t>
            </a:r>
          </a:p>
          <a:p>
            <a:pPr algn="l" fontAlgn="base">
              <a:buFont typeface="Arial" panose="020B0604020202020204" pitchFamily="34" charset="0"/>
              <a:buChar char="•"/>
            </a:pPr>
            <a:r>
              <a:rPr lang="en-US" dirty="0"/>
              <a:t>Flask</a:t>
            </a:r>
          </a:p>
          <a:p>
            <a:pPr algn="l" fontAlgn="base">
              <a:buFont typeface="Arial" panose="020B0604020202020204" pitchFamily="34" charset="0"/>
              <a:buChar char="•"/>
            </a:pPr>
            <a:r>
              <a:rPr lang="en-US" dirty="0"/>
              <a:t>SQLite</a:t>
            </a:r>
          </a:p>
          <a:p>
            <a:pPr algn="l" fontAlgn="base">
              <a:buFont typeface="Arial" panose="020B0604020202020204" pitchFamily="34" charset="0"/>
              <a:buChar char="•"/>
            </a:pPr>
            <a:r>
              <a:rPr lang="en-US" b="0" i="0" dirty="0" err="1">
                <a:effectLst/>
              </a:rPr>
              <a:t>Dialogflow</a:t>
            </a:r>
            <a:endParaRPr lang="en-US" b="0" i="0" dirty="0">
              <a:effectLst/>
            </a:endParaRPr>
          </a:p>
          <a:p>
            <a:pPr algn="l" fontAlgn="base">
              <a:buFont typeface="Arial" panose="020B0604020202020204" pitchFamily="34" charset="0"/>
              <a:buChar char="•"/>
            </a:pPr>
            <a:r>
              <a:rPr lang="en-US" dirty="0"/>
              <a:t>DB Browser</a:t>
            </a:r>
          </a:p>
          <a:p>
            <a:pPr marL="0" indent="0" algn="l" fontAlgn="base">
              <a:buNone/>
            </a:pPr>
            <a:endParaRPr lang="en-US" b="0" i="0" dirty="0">
              <a:effectLst/>
            </a:endParaRPr>
          </a:p>
        </p:txBody>
      </p:sp>
    </p:spTree>
    <p:extLst>
      <p:ext uri="{BB962C8B-B14F-4D97-AF65-F5344CB8AC3E}">
        <p14:creationId xmlns:p14="http://schemas.microsoft.com/office/powerpoint/2010/main" val="3625059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422575"/>
            <a:ext cx="9905998" cy="1478570"/>
          </a:xfrm>
        </p:spPr>
        <p:txBody>
          <a:bodyPr>
            <a:normAutofit/>
          </a:bodyPr>
          <a:lstStyle/>
          <a:p>
            <a:r>
              <a:rPr lang="en-US" sz="4400" dirty="0">
                <a:latin typeface="Rockwell" panose="02060603020205020403" pitchFamily="18" charset="0"/>
              </a:rPr>
              <a:t>Opportunities in cloud</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2" y="1608364"/>
            <a:ext cx="9905999" cy="5086350"/>
          </a:xfrm>
        </p:spPr>
        <p:txBody>
          <a:bodyPr>
            <a:normAutofit/>
          </a:bodyPr>
          <a:lstStyle/>
          <a:p>
            <a:pPr algn="l" fontAlgn="base"/>
            <a:r>
              <a:rPr lang="en-US" b="0" i="0" dirty="0" err="1">
                <a:effectLst/>
              </a:rPr>
              <a:t>Dialogflow</a:t>
            </a:r>
            <a:r>
              <a:rPr lang="en-US" b="0" i="0" dirty="0">
                <a:effectLst/>
              </a:rPr>
              <a:t> enables users to develop human-computer interaction technologies that can support NLP. Basically, it lets you make Digital Programs that interact with end users through natural languages.</a:t>
            </a:r>
          </a:p>
          <a:p>
            <a:pPr algn="l" fontAlgn="base">
              <a:buFont typeface="Wingdings" panose="05000000000000000000" pitchFamily="2" charset="2"/>
              <a:buChar char="ü"/>
            </a:pPr>
            <a:r>
              <a:rPr lang="en-US" sz="2000" dirty="0"/>
              <a:t>Users</a:t>
            </a:r>
          </a:p>
          <a:p>
            <a:pPr algn="l" fontAlgn="base">
              <a:buFont typeface="Wingdings" panose="05000000000000000000" pitchFamily="2" charset="2"/>
              <a:buChar char="ü"/>
            </a:pPr>
            <a:r>
              <a:rPr lang="en-US" sz="2000" b="0" i="0" dirty="0">
                <a:effectLst/>
              </a:rPr>
              <a:t>Text/Voice</a:t>
            </a:r>
          </a:p>
          <a:p>
            <a:pPr algn="l" fontAlgn="base">
              <a:buFont typeface="Wingdings" panose="05000000000000000000" pitchFamily="2" charset="2"/>
              <a:buChar char="ü"/>
            </a:pPr>
            <a:r>
              <a:rPr lang="en-US" sz="2000" dirty="0"/>
              <a:t>Intents and Expressions</a:t>
            </a:r>
          </a:p>
          <a:p>
            <a:pPr algn="l" fontAlgn="base">
              <a:buFont typeface="Wingdings" panose="05000000000000000000" pitchFamily="2" charset="2"/>
              <a:buChar char="ü"/>
            </a:pPr>
            <a:r>
              <a:rPr lang="en-US" sz="2000" b="0" i="0" dirty="0">
                <a:effectLst/>
              </a:rPr>
              <a:t>Responses</a:t>
            </a:r>
          </a:p>
          <a:p>
            <a:pPr algn="l" fontAlgn="base">
              <a:buFont typeface="Wingdings" panose="05000000000000000000" pitchFamily="2" charset="2"/>
              <a:buChar char="ü"/>
            </a:pPr>
            <a:r>
              <a:rPr lang="en-US" sz="2000" dirty="0"/>
              <a:t>Entities</a:t>
            </a:r>
          </a:p>
          <a:p>
            <a:pPr algn="l" fontAlgn="base">
              <a:buFont typeface="Wingdings" panose="05000000000000000000" pitchFamily="2" charset="2"/>
              <a:buChar char="ü"/>
            </a:pPr>
            <a:r>
              <a:rPr lang="en-US" sz="2000" b="0" i="0" dirty="0">
                <a:effectLst/>
              </a:rPr>
              <a:t>Actions &amp; Parameters</a:t>
            </a:r>
          </a:p>
          <a:p>
            <a:pPr algn="l" fontAlgn="base">
              <a:buFont typeface="Arial" panose="020B0604020202020204" pitchFamily="34" charset="0"/>
              <a:buChar char="•"/>
            </a:pPr>
            <a:r>
              <a:rPr lang="en-US" b="0" i="0" dirty="0">
                <a:effectLst/>
              </a:rPr>
              <a:t>Cloud Database Hosting – storage efficient, easier access, higher security</a:t>
            </a:r>
          </a:p>
        </p:txBody>
      </p:sp>
    </p:spTree>
    <p:extLst>
      <p:ext uri="{BB962C8B-B14F-4D97-AF65-F5344CB8AC3E}">
        <p14:creationId xmlns:p14="http://schemas.microsoft.com/office/powerpoint/2010/main" val="2249898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422575"/>
            <a:ext cx="9905998" cy="1478570"/>
          </a:xfrm>
        </p:spPr>
        <p:txBody>
          <a:bodyPr>
            <a:normAutofit/>
          </a:bodyPr>
          <a:lstStyle/>
          <a:p>
            <a:pPr algn="l"/>
            <a:r>
              <a:rPr lang="en-US" sz="2800" b="1" i="0" dirty="0">
                <a:effectLst/>
              </a:rPr>
              <a:t>Elements </a:t>
            </a:r>
          </a:p>
        </p:txBody>
      </p:sp>
      <p:sp>
        <p:nvSpPr>
          <p:cNvPr id="3" name="Content Placeholder 2">
            <a:extLst>
              <a:ext uri="{FF2B5EF4-FFF2-40B4-BE49-F238E27FC236}">
                <a16:creationId xmlns:a16="http://schemas.microsoft.com/office/drawing/2014/main" id="{8CCD8BEE-B869-FA51-D9E7-A2695F113432}"/>
              </a:ext>
            </a:extLst>
          </p:cNvPr>
          <p:cNvSpPr>
            <a:spLocks noGrp="1"/>
          </p:cNvSpPr>
          <p:nvPr>
            <p:ph idx="1"/>
          </p:nvPr>
        </p:nvSpPr>
        <p:spPr/>
        <p:txBody>
          <a:bodyPr/>
          <a:lstStyle/>
          <a:p>
            <a:r>
              <a:rPr lang="en-IN" dirty="0"/>
              <a:t>Student Portal </a:t>
            </a:r>
          </a:p>
          <a:p>
            <a:r>
              <a:rPr lang="en-IN" dirty="0"/>
              <a:t>Admin Portal</a:t>
            </a:r>
          </a:p>
          <a:p>
            <a:r>
              <a:rPr lang="en-IN" dirty="0"/>
              <a:t>Service Provider Portal (mess, water, etc.)</a:t>
            </a:r>
          </a:p>
        </p:txBody>
      </p:sp>
    </p:spTree>
    <p:extLst>
      <p:ext uri="{BB962C8B-B14F-4D97-AF65-F5344CB8AC3E}">
        <p14:creationId xmlns:p14="http://schemas.microsoft.com/office/powerpoint/2010/main" val="925785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422575"/>
            <a:ext cx="9905998" cy="1478570"/>
          </a:xfrm>
        </p:spPr>
        <p:txBody>
          <a:bodyPr>
            <a:normAutofit/>
          </a:bodyPr>
          <a:lstStyle/>
          <a:p>
            <a:pPr algn="l"/>
            <a:r>
              <a:rPr lang="en-US" sz="2800" b="1" i="0" dirty="0">
                <a:effectLst/>
              </a:rPr>
              <a:t>STUDENT PORTAL </a:t>
            </a:r>
          </a:p>
        </p:txBody>
      </p:sp>
      <p:sp>
        <p:nvSpPr>
          <p:cNvPr id="3" name="Content Placeholder 2">
            <a:extLst>
              <a:ext uri="{FF2B5EF4-FFF2-40B4-BE49-F238E27FC236}">
                <a16:creationId xmlns:a16="http://schemas.microsoft.com/office/drawing/2014/main" id="{8CCD8BEE-B869-FA51-D9E7-A2695F113432}"/>
              </a:ext>
            </a:extLst>
          </p:cNvPr>
          <p:cNvSpPr>
            <a:spLocks noGrp="1"/>
          </p:cNvSpPr>
          <p:nvPr>
            <p:ph idx="1"/>
          </p:nvPr>
        </p:nvSpPr>
        <p:spPr>
          <a:xfrm>
            <a:off x="1141412" y="1621766"/>
            <a:ext cx="9905999" cy="4684143"/>
          </a:xfrm>
        </p:spPr>
        <p:txBody>
          <a:bodyPr>
            <a:normAutofit fontScale="92500" lnSpcReduction="10000"/>
          </a:bodyPr>
          <a:lstStyle/>
          <a:p>
            <a:r>
              <a:rPr lang="en-IN" dirty="0"/>
              <a:t>Student Registration</a:t>
            </a:r>
          </a:p>
          <a:p>
            <a:r>
              <a:rPr lang="en-IN" dirty="0"/>
              <a:t>Student Login</a:t>
            </a:r>
          </a:p>
          <a:p>
            <a:r>
              <a:rPr lang="en-IN" dirty="0"/>
              <a:t>Student Profile</a:t>
            </a:r>
          </a:p>
          <a:p>
            <a:r>
              <a:rPr lang="en-IN" dirty="0"/>
              <a:t>Student Edit Profile</a:t>
            </a:r>
          </a:p>
          <a:p>
            <a:r>
              <a:rPr lang="en-IN" dirty="0"/>
              <a:t>Student Change Password</a:t>
            </a:r>
          </a:p>
          <a:p>
            <a:r>
              <a:rPr lang="en-IN" dirty="0"/>
              <a:t>Student Help Desk </a:t>
            </a:r>
          </a:p>
          <a:p>
            <a:pPr lvl="1"/>
            <a:r>
              <a:rPr lang="en-IN" dirty="0"/>
              <a:t>Student Queries – View Query, Add Query</a:t>
            </a:r>
          </a:p>
          <a:p>
            <a:pPr lvl="1"/>
            <a:r>
              <a:rPr lang="en-IN" dirty="0"/>
              <a:t>RGIPT Chatbot (</a:t>
            </a:r>
            <a:r>
              <a:rPr lang="en-IN" dirty="0" err="1"/>
              <a:t>Dialogflow</a:t>
            </a:r>
            <a:r>
              <a:rPr lang="en-IN" dirty="0"/>
              <a:t>) – Chat with bot, get answers to FAQs</a:t>
            </a:r>
          </a:p>
          <a:p>
            <a:pPr lvl="1"/>
            <a:r>
              <a:rPr lang="en-IN" dirty="0"/>
              <a:t>Student Handbook</a:t>
            </a:r>
          </a:p>
          <a:p>
            <a:pPr lvl="1"/>
            <a:r>
              <a:rPr lang="en-IN" dirty="0"/>
              <a:t>Student Forms</a:t>
            </a:r>
          </a:p>
        </p:txBody>
      </p:sp>
    </p:spTree>
    <p:extLst>
      <p:ext uri="{BB962C8B-B14F-4D97-AF65-F5344CB8AC3E}">
        <p14:creationId xmlns:p14="http://schemas.microsoft.com/office/powerpoint/2010/main" val="3056423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579702B-25C7-40D7-9E29-7686B11A96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227</TotalTime>
  <Words>507</Words>
  <Application>Microsoft Office PowerPoint</Application>
  <PresentationFormat>Widescreen</PresentationFormat>
  <Paragraphs>87</Paragraphs>
  <Slides>45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Perpetua</vt:lpstr>
      <vt:lpstr>Rockwell</vt:lpstr>
      <vt:lpstr>Tahoma</vt:lpstr>
      <vt:lpstr>Tw Cen MT</vt:lpstr>
      <vt:lpstr>Wingdings</vt:lpstr>
      <vt:lpstr>Circuit</vt:lpstr>
      <vt:lpstr>RGIPT Student helpdesk cum automated chatbot  (Divyanshi Singh 20cs3028)</vt:lpstr>
      <vt:lpstr>The Problem</vt:lpstr>
      <vt:lpstr>PowerPoint Presentation</vt:lpstr>
      <vt:lpstr>Benefits</vt:lpstr>
      <vt:lpstr>Chatbot Primary purpose </vt:lpstr>
      <vt:lpstr>Technologies used</vt:lpstr>
      <vt:lpstr>Opportunities in cloud</vt:lpstr>
      <vt:lpstr>Elements </vt:lpstr>
      <vt:lpstr>STUDENT PORTAL </vt:lpstr>
      <vt:lpstr>ADMIN PORTAL </vt:lpstr>
      <vt:lpstr>Service PROVIDER PORTAL </vt:lpstr>
      <vt:lpstr>Future advancements to Deploy Machine Learning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(Divyanshi Singh 20cs3028)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RGIPT Student helpdesk cum automated chatbot</dc:title>
  <dc:creator>Divyanshi Singh</dc:creator>
  <cp:lastModifiedBy>Divyanshi Singh</cp:lastModifiedBy>
  <cp:revision>6</cp:revision>
  <dcterms:created xsi:type="dcterms:W3CDTF">2022-02-24T17:49:48Z</dcterms:created>
  <dcterms:modified xsi:type="dcterms:W3CDTF">2022-05-23T04:50:02Z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